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9906000" cy="6858000" type="A4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248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8B380-832C-4C76-9628-4E9930595090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C0A89-A174-48C9-BAEC-DD5CB6F23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460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8B380-832C-4C76-9628-4E9930595090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C0A89-A174-48C9-BAEC-DD5CB6F23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883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8B380-832C-4C76-9628-4E9930595090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C0A89-A174-48C9-BAEC-DD5CB6F23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266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8B380-832C-4C76-9628-4E9930595090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C0A89-A174-48C9-BAEC-DD5CB6F23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838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8B380-832C-4C76-9628-4E9930595090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C0A89-A174-48C9-BAEC-DD5CB6F23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720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8B380-832C-4C76-9628-4E9930595090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C0A89-A174-48C9-BAEC-DD5CB6F23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937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8B380-832C-4C76-9628-4E9930595090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C0A89-A174-48C9-BAEC-DD5CB6F23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698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8B380-832C-4C76-9628-4E9930595090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C0A89-A174-48C9-BAEC-DD5CB6F23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268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8B380-832C-4C76-9628-4E9930595090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C0A89-A174-48C9-BAEC-DD5CB6F23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961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8B380-832C-4C76-9628-4E9930595090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C0A89-A174-48C9-BAEC-DD5CB6F23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913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8B380-832C-4C76-9628-4E9930595090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C0A89-A174-48C9-BAEC-DD5CB6F23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766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8B380-832C-4C76-9628-4E9930595090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BC0A89-A174-48C9-BAEC-DD5CB6F23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35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21564" y="87014"/>
            <a:ext cx="9906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Kilburn Infant &amp; Nursery School - </a:t>
            </a:r>
            <a:r>
              <a:rPr lang="en-GB" sz="16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Staying Safe and Feeling Good about Yourself</a:t>
            </a:r>
            <a:endParaRPr lang="en-GB" sz="1600" i="1" dirty="0">
              <a:solidFill>
                <a:schemeClr val="tx1">
                  <a:lumMod val="95000"/>
                  <a:lumOff val="5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775" y="2202028"/>
            <a:ext cx="4104457" cy="2215815"/>
          </a:xfrm>
          <a:prstGeom prst="rect">
            <a:avLst/>
          </a:prstGeom>
        </p:spPr>
      </p:pic>
      <p:sp>
        <p:nvSpPr>
          <p:cNvPr id="2" name="Flowchart: Alternate Process 1"/>
          <p:cNvSpPr/>
          <p:nvPr/>
        </p:nvSpPr>
        <p:spPr>
          <a:xfrm>
            <a:off x="7272298" y="644650"/>
            <a:ext cx="2520280" cy="1152128"/>
          </a:xfrm>
          <a:prstGeom prst="flowChartAlternateProcess">
            <a:avLst/>
          </a:prstGeom>
          <a:solidFill>
            <a:srgbClr val="FFFF9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Keeping </a:t>
            </a:r>
            <a:r>
              <a:rPr lang="en-GB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safe and making sure </a:t>
            </a:r>
            <a:r>
              <a:rPr lang="en-GB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are happy at Kilburn Infant &amp; Nursery School is the most important thing to us!!</a:t>
            </a:r>
          </a:p>
        </p:txBody>
      </p:sp>
      <p:sp>
        <p:nvSpPr>
          <p:cNvPr id="19" name="Flowchart: Alternate Process 18"/>
          <p:cNvSpPr/>
          <p:nvPr/>
        </p:nvSpPr>
        <p:spPr>
          <a:xfrm>
            <a:off x="136443" y="1991518"/>
            <a:ext cx="2463314" cy="432048"/>
          </a:xfrm>
          <a:prstGeom prst="flowChartAlternateProcess">
            <a:avLst/>
          </a:prstGeom>
          <a:solidFill>
            <a:schemeClr val="accent3">
              <a:lumMod val="60000"/>
              <a:lumOff val="40000"/>
            </a:schemeClr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can make sure you stay safe by:</a:t>
            </a:r>
          </a:p>
        </p:txBody>
      </p:sp>
      <p:sp>
        <p:nvSpPr>
          <p:cNvPr id="21" name="Flowchart: Alternate Process 20"/>
          <p:cNvSpPr/>
          <p:nvPr/>
        </p:nvSpPr>
        <p:spPr>
          <a:xfrm>
            <a:off x="2720753" y="4459336"/>
            <a:ext cx="4509139" cy="2354039"/>
          </a:xfrm>
          <a:prstGeom prst="flowChartAlternateProcess">
            <a:avLst/>
          </a:prstGeom>
          <a:solidFill>
            <a:srgbClr val="FFFF9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want everyone at our school to be safe and happy!!</a:t>
            </a:r>
          </a:p>
          <a:p>
            <a:pPr algn="ctr"/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Remember – if someone tells you to do or say something that you know is wrong or you don’t want to do it, just say </a:t>
            </a:r>
            <a:r>
              <a:rPr lang="en-GB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‘NO!’ </a:t>
            </a:r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tell an adult!</a:t>
            </a:r>
          </a:p>
          <a:p>
            <a:pPr algn="ctr"/>
            <a:endParaRPr lang="en-GB" sz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2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</a:t>
            </a:r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all of the following children for helping to make this poster!! </a:t>
            </a:r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Kory, Morgan, Noah, Darcie, Flynn, Myles, Callie, Ryan, </a:t>
            </a:r>
            <a:r>
              <a:rPr lang="en-GB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Kaydee</a:t>
            </a:r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Letty, </a:t>
            </a:r>
            <a:r>
              <a:rPr lang="en-GB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Kye</a:t>
            </a:r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Thomas, Leah, Olivia, Freddy</a:t>
            </a:r>
            <a:r>
              <a:rPr lang="en-GB" sz="120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Thomas</a:t>
            </a:r>
            <a:endParaRPr lang="en-GB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Flowchart: Alternate Process 25"/>
          <p:cNvSpPr/>
          <p:nvPr/>
        </p:nvSpPr>
        <p:spPr>
          <a:xfrm>
            <a:off x="128464" y="714867"/>
            <a:ext cx="2520280" cy="1107783"/>
          </a:xfrm>
          <a:prstGeom prst="flowChartAlternateProcess">
            <a:avLst/>
          </a:prstGeom>
          <a:solidFill>
            <a:srgbClr val="FFFF9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have a friend with a problem, you could tell a grown-up, or a friend, or help them, or cheer them up</a:t>
            </a:r>
          </a:p>
        </p:txBody>
      </p:sp>
      <p:sp>
        <p:nvSpPr>
          <p:cNvPr id="27" name="Flowchart: Alternate Process 26"/>
          <p:cNvSpPr/>
          <p:nvPr/>
        </p:nvSpPr>
        <p:spPr>
          <a:xfrm>
            <a:off x="2720753" y="548680"/>
            <a:ext cx="4464496" cy="1440159"/>
          </a:xfrm>
          <a:prstGeom prst="flowChartAlternateProcess">
            <a:avLst/>
          </a:prstGeom>
          <a:solidFill>
            <a:srgbClr val="FFFF9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have a problem that you don’t want to tell your parents, it is </a:t>
            </a:r>
            <a:r>
              <a:rPr lang="en-GB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important </a:t>
            </a:r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you tell someone so they can help.  At our school you can talk to </a:t>
            </a:r>
            <a:r>
              <a:rPr lang="en-GB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any</a:t>
            </a:r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adult that you want to – your teacher or an adult in the classroom, or the Midday Supervisors, or you can find Mrs Baillie in her office, or     Mrs Knight &amp; Mrs Morrell in their office, or a parent at school helping us</a:t>
            </a:r>
          </a:p>
        </p:txBody>
      </p:sp>
      <p:sp>
        <p:nvSpPr>
          <p:cNvPr id="29" name="Flowchart: Alternate Process 28"/>
          <p:cNvSpPr/>
          <p:nvPr/>
        </p:nvSpPr>
        <p:spPr>
          <a:xfrm>
            <a:off x="128464" y="2564904"/>
            <a:ext cx="2471293" cy="1368152"/>
          </a:xfrm>
          <a:prstGeom prst="flowChartAlternateProcess">
            <a:avLst/>
          </a:prstGeom>
          <a:solidFill>
            <a:schemeClr val="accent3">
              <a:lumMod val="60000"/>
              <a:lumOff val="40000"/>
            </a:schemeClr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Telling</a:t>
            </a:r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member of staff if somebody else does something or says something to you that makes you feel uncomfortable or unhappy or, if it just ‘doesn’t feel right’.  </a:t>
            </a:r>
          </a:p>
        </p:txBody>
      </p:sp>
      <p:sp>
        <p:nvSpPr>
          <p:cNvPr id="30" name="Flowchart: Alternate Process 29"/>
          <p:cNvSpPr/>
          <p:nvPr/>
        </p:nvSpPr>
        <p:spPr>
          <a:xfrm>
            <a:off x="107960" y="4018223"/>
            <a:ext cx="2491797" cy="1368152"/>
          </a:xfrm>
          <a:prstGeom prst="flowChartAlternateProcess">
            <a:avLst/>
          </a:prstGeom>
          <a:solidFill>
            <a:schemeClr val="accent3">
              <a:lumMod val="60000"/>
              <a:lumOff val="40000"/>
            </a:schemeClr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Making sure you </a:t>
            </a:r>
            <a:r>
              <a:rPr lang="en-GB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not </a:t>
            </a:r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tell anyone about you on the Internet – that is an </a:t>
            </a:r>
            <a:r>
              <a:rPr lang="en-GB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-pad,         </a:t>
            </a:r>
            <a:r>
              <a:rPr lang="en-GB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-phone,  PlayStation, X-box, Kindle, computer, laptop,          </a:t>
            </a:r>
            <a:r>
              <a:rPr lang="en-GB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-pod…</a:t>
            </a:r>
          </a:p>
        </p:txBody>
      </p:sp>
      <p:sp>
        <p:nvSpPr>
          <p:cNvPr id="31" name="Flowchart: Alternate Process 30"/>
          <p:cNvSpPr/>
          <p:nvPr/>
        </p:nvSpPr>
        <p:spPr>
          <a:xfrm>
            <a:off x="107960" y="5445224"/>
            <a:ext cx="2491797" cy="1368152"/>
          </a:xfrm>
          <a:prstGeom prst="flowChartAlternateProcess">
            <a:avLst/>
          </a:prstGeom>
          <a:solidFill>
            <a:schemeClr val="accent3">
              <a:lumMod val="60000"/>
              <a:lumOff val="40000"/>
            </a:schemeClr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Never</a:t>
            </a:r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sending any photos of yourself or rude or nasty messages on the Internet – lots of people can see what you have sent!!</a:t>
            </a:r>
          </a:p>
        </p:txBody>
      </p:sp>
      <p:sp>
        <p:nvSpPr>
          <p:cNvPr id="33" name="Flowchart: Alternate Process 32"/>
          <p:cNvSpPr/>
          <p:nvPr/>
        </p:nvSpPr>
        <p:spPr>
          <a:xfrm>
            <a:off x="7329264" y="2053400"/>
            <a:ext cx="2448271" cy="439496"/>
          </a:xfrm>
          <a:prstGeom prst="flowChartAlternateProcess">
            <a:avLst/>
          </a:prstGeom>
          <a:solidFill>
            <a:schemeClr val="accent1">
              <a:lumMod val="40000"/>
              <a:lumOff val="60000"/>
            </a:schemeClr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can feel good about yourself by:</a:t>
            </a:r>
          </a:p>
        </p:txBody>
      </p:sp>
      <p:sp>
        <p:nvSpPr>
          <p:cNvPr id="34" name="Flowchart: Alternate Process 33"/>
          <p:cNvSpPr/>
          <p:nvPr/>
        </p:nvSpPr>
        <p:spPr>
          <a:xfrm>
            <a:off x="7329264" y="3595240"/>
            <a:ext cx="2463314" cy="864096"/>
          </a:xfrm>
          <a:prstGeom prst="flowChartAlternateProcess">
            <a:avLst/>
          </a:prstGeom>
          <a:solidFill>
            <a:schemeClr val="accent1">
              <a:lumMod val="40000"/>
              <a:lumOff val="60000"/>
            </a:schemeClr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Talking</a:t>
            </a:r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someone who can help always starts to make things seem better!!</a:t>
            </a:r>
          </a:p>
        </p:txBody>
      </p:sp>
      <p:sp>
        <p:nvSpPr>
          <p:cNvPr id="35" name="Flowchart: Alternate Process 34"/>
          <p:cNvSpPr/>
          <p:nvPr/>
        </p:nvSpPr>
        <p:spPr>
          <a:xfrm>
            <a:off x="7329263" y="2636912"/>
            <a:ext cx="2448525" cy="819646"/>
          </a:xfrm>
          <a:prstGeom prst="flowChartAlternateProcess">
            <a:avLst/>
          </a:prstGeom>
          <a:solidFill>
            <a:schemeClr val="accent1">
              <a:lumMod val="40000"/>
              <a:lumOff val="60000"/>
            </a:schemeClr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Telling </a:t>
            </a:r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adult if something is worrying you – we will try our best to help you!</a:t>
            </a:r>
          </a:p>
        </p:txBody>
      </p:sp>
      <p:sp>
        <p:nvSpPr>
          <p:cNvPr id="36" name="Flowchart: Alternate Process 35"/>
          <p:cNvSpPr/>
          <p:nvPr/>
        </p:nvSpPr>
        <p:spPr>
          <a:xfrm rot="898988">
            <a:off x="7512911" y="4699882"/>
            <a:ext cx="2162767" cy="1899342"/>
          </a:xfrm>
          <a:prstGeom prst="flowChartAlternateProcess">
            <a:avLst/>
          </a:prstGeom>
          <a:solidFill>
            <a:srgbClr val="002060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Remember….There </a:t>
            </a:r>
          </a:p>
          <a:p>
            <a:pPr algn="ctr"/>
            <a:r>
              <a:rPr lang="en-GB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will always be </a:t>
            </a:r>
            <a:r>
              <a:rPr lang="en-GB" sz="14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adult who </a:t>
            </a:r>
            <a:r>
              <a:rPr lang="en-GB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will know what to do and will be </a:t>
            </a:r>
          </a:p>
          <a:p>
            <a:pPr algn="ctr"/>
            <a:r>
              <a:rPr lang="en-GB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able to help you!!</a:t>
            </a:r>
            <a:endParaRPr lang="en-GB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26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396</Words>
  <Application>Microsoft Office PowerPoint</Application>
  <PresentationFormat>A4 Paper (210x297 mm)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Arial Black</vt:lpstr>
      <vt:lpstr>Calibri</vt:lpstr>
      <vt:lpstr>Office Theme</vt:lpstr>
      <vt:lpstr>PowerPoint Presentation</vt:lpstr>
    </vt:vector>
  </TitlesOfParts>
  <Company>John Port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 Renshaw (AR)</dc:creator>
  <cp:lastModifiedBy>Joanne Baillie</cp:lastModifiedBy>
  <cp:revision>32</cp:revision>
  <cp:lastPrinted>2019-03-29T13:44:20Z</cp:lastPrinted>
  <dcterms:created xsi:type="dcterms:W3CDTF">2014-09-05T12:13:21Z</dcterms:created>
  <dcterms:modified xsi:type="dcterms:W3CDTF">2019-03-29T13:45:55Z</dcterms:modified>
</cp:coreProperties>
</file>