
<file path=[Content_Types].xml><?xml version="1.0" encoding="utf-8"?>
<Types xmlns="http://schemas.openxmlformats.org/package/2006/content-types">
  <Default Extension="HEIC" ContentType="image/heic"/>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77" r:id="rId7"/>
    <p:sldId id="261" r:id="rId8"/>
    <p:sldId id="262" r:id="rId9"/>
    <p:sldId id="263" r:id="rId10"/>
    <p:sldId id="264" r:id="rId11"/>
    <p:sldId id="265" r:id="rId12"/>
    <p:sldId id="278" r:id="rId13"/>
    <p:sldId id="266" r:id="rId14"/>
    <p:sldId id="276" r:id="rId15"/>
    <p:sldId id="267" r:id="rId16"/>
    <p:sldId id="279" r:id="rId17"/>
    <p:sldId id="268" r:id="rId18"/>
    <p:sldId id="269" r:id="rId19"/>
    <p:sldId id="280" r:id="rId20"/>
    <p:sldId id="270" r:id="rId21"/>
    <p:sldId id="271" r:id="rId22"/>
    <p:sldId id="272" r:id="rId23"/>
    <p:sldId id="273" r:id="rId24"/>
    <p:sldId id="281" r:id="rId25"/>
    <p:sldId id="274" r:id="rId26"/>
    <p:sldId id="282" r:id="rId27"/>
    <p:sldId id="283" r:id="rId28"/>
    <p:sldId id="275" r:id="rId29"/>
    <p:sldId id="28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E3A7D1-DE1F-477B-B418-8BAE52697BEA}" v="79" dt="2025-11-04T16:24:00.3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Swinfield" userId="969bea84-7c96-4767-aa9c-4a3fbae1b9c4" providerId="ADAL" clId="{E54165C4-367E-4FB3-9019-E415CDAA2B3F}"/>
    <pc:docChg chg="custSel addSld modSld">
      <pc:chgData name="L Swinfield" userId="969bea84-7c96-4767-aa9c-4a3fbae1b9c4" providerId="ADAL" clId="{E54165C4-367E-4FB3-9019-E415CDAA2B3F}" dt="2025-11-04T16:24:22.352" v="989" actId="14100"/>
      <pc:docMkLst>
        <pc:docMk/>
      </pc:docMkLst>
      <pc:sldChg chg="modSp mod">
        <pc:chgData name="L Swinfield" userId="969bea84-7c96-4767-aa9c-4a3fbae1b9c4" providerId="ADAL" clId="{E54165C4-367E-4FB3-9019-E415CDAA2B3F}" dt="2025-11-04T16:04:12.333" v="854"/>
        <pc:sldMkLst>
          <pc:docMk/>
          <pc:sldMk cId="1075285889" sldId="257"/>
        </pc:sldMkLst>
        <pc:spChg chg="mod">
          <ac:chgData name="L Swinfield" userId="969bea84-7c96-4767-aa9c-4a3fbae1b9c4" providerId="ADAL" clId="{E54165C4-367E-4FB3-9019-E415CDAA2B3F}" dt="2025-11-04T14:46:39.606" v="28" actId="20577"/>
          <ac:spMkLst>
            <pc:docMk/>
            <pc:sldMk cId="1075285889" sldId="257"/>
            <ac:spMk id="19" creationId="{EAF7E63F-E542-5353-E25C-D758B7192E07}"/>
          </ac:spMkLst>
        </pc:spChg>
        <pc:picChg chg="mod">
          <ac:chgData name="L Swinfield" userId="969bea84-7c96-4767-aa9c-4a3fbae1b9c4" providerId="ADAL" clId="{E54165C4-367E-4FB3-9019-E415CDAA2B3F}" dt="2025-11-04T16:04:12.333" v="854"/>
          <ac:picMkLst>
            <pc:docMk/>
            <pc:sldMk cId="1075285889" sldId="257"/>
            <ac:picMk id="2" creationId="{295A7194-B2C6-6061-CA19-5909E124AC97}"/>
          </ac:picMkLst>
        </pc:picChg>
      </pc:sldChg>
      <pc:sldChg chg="modSp mod">
        <pc:chgData name="L Swinfield" userId="969bea84-7c96-4767-aa9c-4a3fbae1b9c4" providerId="ADAL" clId="{E54165C4-367E-4FB3-9019-E415CDAA2B3F}" dt="2025-11-04T15:26:33.968" v="530" actId="20577"/>
        <pc:sldMkLst>
          <pc:docMk/>
          <pc:sldMk cId="4000685194" sldId="258"/>
        </pc:sldMkLst>
        <pc:spChg chg="mod">
          <ac:chgData name="L Swinfield" userId="969bea84-7c96-4767-aa9c-4a3fbae1b9c4" providerId="ADAL" clId="{E54165C4-367E-4FB3-9019-E415CDAA2B3F}" dt="2025-11-04T15:26:33.968" v="530" actId="20577"/>
          <ac:spMkLst>
            <pc:docMk/>
            <pc:sldMk cId="4000685194" sldId="258"/>
            <ac:spMk id="3" creationId="{1DA82584-1D32-4358-4FC4-AD392DE675AC}"/>
          </ac:spMkLst>
        </pc:spChg>
        <pc:spChg chg="mod">
          <ac:chgData name="L Swinfield" userId="969bea84-7c96-4767-aa9c-4a3fbae1b9c4" providerId="ADAL" clId="{E54165C4-367E-4FB3-9019-E415CDAA2B3F}" dt="2025-11-04T14:42:43.288" v="0"/>
          <ac:spMkLst>
            <pc:docMk/>
            <pc:sldMk cId="4000685194" sldId="258"/>
            <ac:spMk id="5" creationId="{25C373CD-6E9A-C6A1-81E6-6E31EDC53DE5}"/>
          </ac:spMkLst>
        </pc:spChg>
      </pc:sldChg>
      <pc:sldChg chg="addSp modSp mod">
        <pc:chgData name="L Swinfield" userId="969bea84-7c96-4767-aa9c-4a3fbae1b9c4" providerId="ADAL" clId="{E54165C4-367E-4FB3-9019-E415CDAA2B3F}" dt="2025-11-04T16:17:04.459" v="964" actId="5793"/>
        <pc:sldMkLst>
          <pc:docMk/>
          <pc:sldMk cId="304245692" sldId="259"/>
        </pc:sldMkLst>
        <pc:spChg chg="mod">
          <ac:chgData name="L Swinfield" userId="969bea84-7c96-4767-aa9c-4a3fbae1b9c4" providerId="ADAL" clId="{E54165C4-367E-4FB3-9019-E415CDAA2B3F}" dt="2025-11-04T16:17:04.459" v="964" actId="5793"/>
          <ac:spMkLst>
            <pc:docMk/>
            <pc:sldMk cId="304245692" sldId="259"/>
            <ac:spMk id="3" creationId="{B918E622-A03C-B8A4-8292-D103236FDD7C}"/>
          </ac:spMkLst>
        </pc:spChg>
        <pc:spChg chg="mod">
          <ac:chgData name="L Swinfield" userId="969bea84-7c96-4767-aa9c-4a3fbae1b9c4" providerId="ADAL" clId="{E54165C4-367E-4FB3-9019-E415CDAA2B3F}" dt="2025-11-04T14:43:40.046" v="1"/>
          <ac:spMkLst>
            <pc:docMk/>
            <pc:sldMk cId="304245692" sldId="259"/>
            <ac:spMk id="5" creationId="{3E09ABE3-88E4-AC15-5DE1-0C8F93DE87BE}"/>
          </ac:spMkLst>
        </pc:spChg>
        <pc:picChg chg="add mod">
          <ac:chgData name="L Swinfield" userId="969bea84-7c96-4767-aa9c-4a3fbae1b9c4" providerId="ADAL" clId="{E54165C4-367E-4FB3-9019-E415CDAA2B3F}" dt="2025-11-04T16:16:56.625" v="963" actId="1076"/>
          <ac:picMkLst>
            <pc:docMk/>
            <pc:sldMk cId="304245692" sldId="259"/>
            <ac:picMk id="7" creationId="{A104B1D5-B047-2E22-CDC4-729E5806A8E3}"/>
          </ac:picMkLst>
        </pc:picChg>
      </pc:sldChg>
      <pc:sldChg chg="addSp modSp mod">
        <pc:chgData name="L Swinfield" userId="969bea84-7c96-4767-aa9c-4a3fbae1b9c4" providerId="ADAL" clId="{E54165C4-367E-4FB3-9019-E415CDAA2B3F}" dt="2025-11-04T15:57:58.811" v="772"/>
        <pc:sldMkLst>
          <pc:docMk/>
          <pc:sldMk cId="3189778853" sldId="260"/>
        </pc:sldMkLst>
        <pc:spChg chg="mod">
          <ac:chgData name="L Swinfield" userId="969bea84-7c96-4767-aa9c-4a3fbae1b9c4" providerId="ADAL" clId="{E54165C4-367E-4FB3-9019-E415CDAA2B3F}" dt="2025-11-04T14:43:55.570" v="2" actId="20577"/>
          <ac:spMkLst>
            <pc:docMk/>
            <pc:sldMk cId="3189778853" sldId="260"/>
            <ac:spMk id="3" creationId="{25923A1C-D625-0B8B-27A7-535C40A8AE03}"/>
          </ac:spMkLst>
        </pc:spChg>
        <pc:spChg chg="add mod">
          <ac:chgData name="L Swinfield" userId="969bea84-7c96-4767-aa9c-4a3fbae1b9c4" providerId="ADAL" clId="{E54165C4-367E-4FB3-9019-E415CDAA2B3F}" dt="2025-11-04T15:57:58.811" v="772"/>
          <ac:spMkLst>
            <pc:docMk/>
            <pc:sldMk cId="3189778853" sldId="260"/>
            <ac:spMk id="5" creationId="{578D6AC1-85C3-AF71-51C1-00486B544EF1}"/>
          </ac:spMkLst>
        </pc:spChg>
      </pc:sldChg>
      <pc:sldChg chg="modSp mod">
        <pc:chgData name="L Swinfield" userId="969bea84-7c96-4767-aa9c-4a3fbae1b9c4" providerId="ADAL" clId="{E54165C4-367E-4FB3-9019-E415CDAA2B3F}" dt="2025-11-04T15:26:15.228" v="513" actId="20577"/>
        <pc:sldMkLst>
          <pc:docMk/>
          <pc:sldMk cId="3572320209" sldId="261"/>
        </pc:sldMkLst>
        <pc:spChg chg="mod">
          <ac:chgData name="L Swinfield" userId="969bea84-7c96-4767-aa9c-4a3fbae1b9c4" providerId="ADAL" clId="{E54165C4-367E-4FB3-9019-E415CDAA2B3F}" dt="2025-11-04T15:26:15.228" v="513" actId="20577"/>
          <ac:spMkLst>
            <pc:docMk/>
            <pc:sldMk cId="3572320209" sldId="261"/>
            <ac:spMk id="3" creationId="{B5678643-15FE-CE28-2E91-B5B8209A2BA8}"/>
          </ac:spMkLst>
        </pc:spChg>
        <pc:spChg chg="mod">
          <ac:chgData name="L Swinfield" userId="969bea84-7c96-4767-aa9c-4a3fbae1b9c4" providerId="ADAL" clId="{E54165C4-367E-4FB3-9019-E415CDAA2B3F}" dt="2025-11-04T15:26:12.162" v="512" actId="1076"/>
          <ac:spMkLst>
            <pc:docMk/>
            <pc:sldMk cId="3572320209" sldId="261"/>
            <ac:spMk id="5" creationId="{C1FC1CF2-377E-367F-5F2D-9C598521A1D8}"/>
          </ac:spMkLst>
        </pc:spChg>
      </pc:sldChg>
      <pc:sldChg chg="modSp mod">
        <pc:chgData name="L Swinfield" userId="969bea84-7c96-4767-aa9c-4a3fbae1b9c4" providerId="ADAL" clId="{E54165C4-367E-4FB3-9019-E415CDAA2B3F}" dt="2025-11-04T15:26:22.527" v="522" actId="20577"/>
        <pc:sldMkLst>
          <pc:docMk/>
          <pc:sldMk cId="1941679886" sldId="262"/>
        </pc:sldMkLst>
        <pc:spChg chg="mod">
          <ac:chgData name="L Swinfield" userId="969bea84-7c96-4767-aa9c-4a3fbae1b9c4" providerId="ADAL" clId="{E54165C4-367E-4FB3-9019-E415CDAA2B3F}" dt="2025-11-04T14:45:49.493" v="18" actId="20577"/>
          <ac:spMkLst>
            <pc:docMk/>
            <pc:sldMk cId="1941679886" sldId="262"/>
            <ac:spMk id="2" creationId="{CB109FA2-E23A-9AD9-7A24-DA1EE346111B}"/>
          </ac:spMkLst>
        </pc:spChg>
        <pc:spChg chg="mod">
          <ac:chgData name="L Swinfield" userId="969bea84-7c96-4767-aa9c-4a3fbae1b9c4" providerId="ADAL" clId="{E54165C4-367E-4FB3-9019-E415CDAA2B3F}" dt="2025-11-04T15:26:22.527" v="522" actId="20577"/>
          <ac:spMkLst>
            <pc:docMk/>
            <pc:sldMk cId="1941679886" sldId="262"/>
            <ac:spMk id="3" creationId="{5977DCA0-A02D-635D-437A-B6C323BAA61C}"/>
          </ac:spMkLst>
        </pc:spChg>
        <pc:spChg chg="mod">
          <ac:chgData name="L Swinfield" userId="969bea84-7c96-4767-aa9c-4a3fbae1b9c4" providerId="ADAL" clId="{E54165C4-367E-4FB3-9019-E415CDAA2B3F}" dt="2025-11-04T14:47:06.085" v="29"/>
          <ac:spMkLst>
            <pc:docMk/>
            <pc:sldMk cId="1941679886" sldId="262"/>
            <ac:spMk id="5" creationId="{2E04B0AA-3149-8A0E-B9D9-9E60D5E55985}"/>
          </ac:spMkLst>
        </pc:spChg>
      </pc:sldChg>
      <pc:sldChg chg="modSp mod">
        <pc:chgData name="L Swinfield" userId="969bea84-7c96-4767-aa9c-4a3fbae1b9c4" providerId="ADAL" clId="{E54165C4-367E-4FB3-9019-E415CDAA2B3F}" dt="2025-11-04T15:26:19.126" v="518" actId="20577"/>
        <pc:sldMkLst>
          <pc:docMk/>
          <pc:sldMk cId="3035816406" sldId="263"/>
        </pc:sldMkLst>
        <pc:spChg chg="mod">
          <ac:chgData name="L Swinfield" userId="969bea84-7c96-4767-aa9c-4a3fbae1b9c4" providerId="ADAL" clId="{E54165C4-367E-4FB3-9019-E415CDAA2B3F}" dt="2025-11-04T15:26:19.126" v="518" actId="20577"/>
          <ac:spMkLst>
            <pc:docMk/>
            <pc:sldMk cId="3035816406" sldId="263"/>
            <ac:spMk id="3" creationId="{0BBBB173-4565-EAE8-670A-FDA52BF5CA22}"/>
          </ac:spMkLst>
        </pc:spChg>
        <pc:spChg chg="mod">
          <ac:chgData name="L Swinfield" userId="969bea84-7c96-4767-aa9c-4a3fbae1b9c4" providerId="ADAL" clId="{E54165C4-367E-4FB3-9019-E415CDAA2B3F}" dt="2025-11-04T14:47:58.769" v="43"/>
          <ac:spMkLst>
            <pc:docMk/>
            <pc:sldMk cId="3035816406" sldId="263"/>
            <ac:spMk id="5" creationId="{414639DD-1A2F-D928-BDF0-0233110A0DBA}"/>
          </ac:spMkLst>
        </pc:spChg>
      </pc:sldChg>
      <pc:sldChg chg="addSp modSp mod">
        <pc:chgData name="L Swinfield" userId="969bea84-7c96-4767-aa9c-4a3fbae1b9c4" providerId="ADAL" clId="{E54165C4-367E-4FB3-9019-E415CDAA2B3F}" dt="2025-11-04T14:51:41.160" v="52"/>
        <pc:sldMkLst>
          <pc:docMk/>
          <pc:sldMk cId="1297759254" sldId="264"/>
        </pc:sldMkLst>
        <pc:spChg chg="mod">
          <ac:chgData name="L Swinfield" userId="969bea84-7c96-4767-aa9c-4a3fbae1b9c4" providerId="ADAL" clId="{E54165C4-367E-4FB3-9019-E415CDAA2B3F}" dt="2025-11-04T14:48:53.580" v="44" actId="255"/>
          <ac:spMkLst>
            <pc:docMk/>
            <pc:sldMk cId="1297759254" sldId="264"/>
            <ac:spMk id="2" creationId="{CCB90EC7-2282-A982-97BD-FE612B2D533E}"/>
          </ac:spMkLst>
        </pc:spChg>
        <pc:spChg chg="mod">
          <ac:chgData name="L Swinfield" userId="969bea84-7c96-4767-aa9c-4a3fbae1b9c4" providerId="ADAL" clId="{E54165C4-367E-4FB3-9019-E415CDAA2B3F}" dt="2025-11-04T14:50:06.928" v="49" actId="14100"/>
          <ac:spMkLst>
            <pc:docMk/>
            <pc:sldMk cId="1297759254" sldId="264"/>
            <ac:spMk id="3" creationId="{A2113B81-5E37-35A1-3B7B-FF31B6D30DE6}"/>
          </ac:spMkLst>
        </pc:spChg>
        <pc:spChg chg="add mod">
          <ac:chgData name="L Swinfield" userId="969bea84-7c96-4767-aa9c-4a3fbae1b9c4" providerId="ADAL" clId="{E54165C4-367E-4FB3-9019-E415CDAA2B3F}" dt="2025-11-04T14:51:41.160" v="52"/>
          <ac:spMkLst>
            <pc:docMk/>
            <pc:sldMk cId="1297759254" sldId="264"/>
            <ac:spMk id="5" creationId="{ACFCED02-7413-A5A1-DF37-A960CFB028B5}"/>
          </ac:spMkLst>
        </pc:spChg>
      </pc:sldChg>
      <pc:sldChg chg="addSp modSp mod">
        <pc:chgData name="L Swinfield" userId="969bea84-7c96-4767-aa9c-4a3fbae1b9c4" providerId="ADAL" clId="{E54165C4-367E-4FB3-9019-E415CDAA2B3F}" dt="2025-11-04T15:59:45.550" v="776"/>
        <pc:sldMkLst>
          <pc:docMk/>
          <pc:sldMk cId="2098459277" sldId="265"/>
        </pc:sldMkLst>
        <pc:spChg chg="mod">
          <ac:chgData name="L Swinfield" userId="969bea84-7c96-4767-aa9c-4a3fbae1b9c4" providerId="ADAL" clId="{E54165C4-367E-4FB3-9019-E415CDAA2B3F}" dt="2025-11-04T14:52:01.346" v="53" actId="255"/>
          <ac:spMkLst>
            <pc:docMk/>
            <pc:sldMk cId="2098459277" sldId="265"/>
            <ac:spMk id="2" creationId="{35D9D37D-7189-F3C2-E83F-94810E66B907}"/>
          </ac:spMkLst>
        </pc:spChg>
        <pc:spChg chg="mod">
          <ac:chgData name="L Swinfield" userId="969bea84-7c96-4767-aa9c-4a3fbae1b9c4" providerId="ADAL" clId="{E54165C4-367E-4FB3-9019-E415CDAA2B3F}" dt="2025-11-04T14:53:46.289" v="73" actId="20577"/>
          <ac:spMkLst>
            <pc:docMk/>
            <pc:sldMk cId="2098459277" sldId="265"/>
            <ac:spMk id="3" creationId="{9C885AC7-B451-E41A-0CA6-C4C4BFCB7D5F}"/>
          </ac:spMkLst>
        </pc:spChg>
        <pc:spChg chg="add mod">
          <ac:chgData name="L Swinfield" userId="969bea84-7c96-4767-aa9c-4a3fbae1b9c4" providerId="ADAL" clId="{E54165C4-367E-4FB3-9019-E415CDAA2B3F}" dt="2025-11-04T15:59:45.550" v="776"/>
          <ac:spMkLst>
            <pc:docMk/>
            <pc:sldMk cId="2098459277" sldId="265"/>
            <ac:spMk id="5" creationId="{9993902A-AC56-085A-D57E-F46FA9883278}"/>
          </ac:spMkLst>
        </pc:spChg>
      </pc:sldChg>
      <pc:sldChg chg="addSp delSp modSp mod">
        <pc:chgData name="L Swinfield" userId="969bea84-7c96-4767-aa9c-4a3fbae1b9c4" providerId="ADAL" clId="{E54165C4-367E-4FB3-9019-E415CDAA2B3F}" dt="2025-11-04T16:00:18.628" v="780"/>
        <pc:sldMkLst>
          <pc:docMk/>
          <pc:sldMk cId="4184538108" sldId="266"/>
        </pc:sldMkLst>
        <pc:spChg chg="mod">
          <ac:chgData name="L Swinfield" userId="969bea84-7c96-4767-aa9c-4a3fbae1b9c4" providerId="ADAL" clId="{E54165C4-367E-4FB3-9019-E415CDAA2B3F}" dt="2025-11-04T14:55:33.381" v="80" actId="207"/>
          <ac:spMkLst>
            <pc:docMk/>
            <pc:sldMk cId="4184538108" sldId="266"/>
            <ac:spMk id="2" creationId="{963731D6-9455-ACA7-1A69-6690867E9F00}"/>
          </ac:spMkLst>
        </pc:spChg>
        <pc:spChg chg="mod">
          <ac:chgData name="L Swinfield" userId="969bea84-7c96-4767-aa9c-4a3fbae1b9c4" providerId="ADAL" clId="{E54165C4-367E-4FB3-9019-E415CDAA2B3F}" dt="2025-11-04T14:56:06.633" v="84" actId="313"/>
          <ac:spMkLst>
            <pc:docMk/>
            <pc:sldMk cId="4184538108" sldId="266"/>
            <ac:spMk id="3" creationId="{D30F4946-2B7E-931C-E0AC-2AF5C6CC7918}"/>
          </ac:spMkLst>
        </pc:spChg>
        <pc:spChg chg="add mod">
          <ac:chgData name="L Swinfield" userId="969bea84-7c96-4767-aa9c-4a3fbae1b9c4" providerId="ADAL" clId="{E54165C4-367E-4FB3-9019-E415CDAA2B3F}" dt="2025-11-04T16:00:18.628" v="780"/>
          <ac:spMkLst>
            <pc:docMk/>
            <pc:sldMk cId="4184538108" sldId="266"/>
            <ac:spMk id="5" creationId="{3E09ABE3-88E4-AC15-5DE1-0C8F93DE87BE}"/>
          </ac:spMkLst>
        </pc:spChg>
        <pc:spChg chg="add del mod">
          <ac:chgData name="L Swinfield" userId="969bea84-7c96-4767-aa9c-4a3fbae1b9c4" providerId="ADAL" clId="{E54165C4-367E-4FB3-9019-E415CDAA2B3F}" dt="2025-11-04T14:56:37.735" v="87" actId="21"/>
          <ac:spMkLst>
            <pc:docMk/>
            <pc:sldMk cId="4184538108" sldId="266"/>
            <ac:spMk id="5" creationId="{C1FE5BF0-75CB-C8CD-5CCB-0D52961473C4}"/>
          </ac:spMkLst>
        </pc:spChg>
      </pc:sldChg>
      <pc:sldChg chg="addSp modSp mod">
        <pc:chgData name="L Swinfield" userId="969bea84-7c96-4767-aa9c-4a3fbae1b9c4" providerId="ADAL" clId="{E54165C4-367E-4FB3-9019-E415CDAA2B3F}" dt="2025-11-04T16:00:47.248" v="784"/>
        <pc:sldMkLst>
          <pc:docMk/>
          <pc:sldMk cId="2166075961" sldId="267"/>
        </pc:sldMkLst>
        <pc:spChg chg="mod">
          <ac:chgData name="L Swinfield" userId="969bea84-7c96-4767-aa9c-4a3fbae1b9c4" providerId="ADAL" clId="{E54165C4-367E-4FB3-9019-E415CDAA2B3F}" dt="2025-11-04T15:01:13.881" v="188" actId="20577"/>
          <ac:spMkLst>
            <pc:docMk/>
            <pc:sldMk cId="2166075961" sldId="267"/>
            <ac:spMk id="3" creationId="{5FCF7ED7-7D1A-5AAE-8F58-FC67F6142CDC}"/>
          </ac:spMkLst>
        </pc:spChg>
        <pc:spChg chg="add mod">
          <ac:chgData name="L Swinfield" userId="969bea84-7c96-4767-aa9c-4a3fbae1b9c4" providerId="ADAL" clId="{E54165C4-367E-4FB3-9019-E415CDAA2B3F}" dt="2025-11-04T16:00:47.248" v="784"/>
          <ac:spMkLst>
            <pc:docMk/>
            <pc:sldMk cId="2166075961" sldId="267"/>
            <ac:spMk id="5" creationId="{3E09ABE3-88E4-AC15-5DE1-0C8F93DE87BE}"/>
          </ac:spMkLst>
        </pc:spChg>
      </pc:sldChg>
      <pc:sldChg chg="addSp modSp mod">
        <pc:chgData name="L Swinfield" userId="969bea84-7c96-4767-aa9c-4a3fbae1b9c4" providerId="ADAL" clId="{E54165C4-367E-4FB3-9019-E415CDAA2B3F}" dt="2025-11-04T15:25:00.964" v="511"/>
        <pc:sldMkLst>
          <pc:docMk/>
          <pc:sldMk cId="3599718673" sldId="268"/>
        </pc:sldMkLst>
        <pc:spChg chg="mod">
          <ac:chgData name="L Swinfield" userId="969bea84-7c96-4767-aa9c-4a3fbae1b9c4" providerId="ADAL" clId="{E54165C4-367E-4FB3-9019-E415CDAA2B3F}" dt="2025-11-04T15:04:14.260" v="231" actId="20577"/>
          <ac:spMkLst>
            <pc:docMk/>
            <pc:sldMk cId="3599718673" sldId="268"/>
            <ac:spMk id="3" creationId="{C5D323BE-7A14-CEB7-7CDF-DAA2DDEAB6B9}"/>
          </ac:spMkLst>
        </pc:spChg>
        <pc:spChg chg="add mod">
          <ac:chgData name="L Swinfield" userId="969bea84-7c96-4767-aa9c-4a3fbae1b9c4" providerId="ADAL" clId="{E54165C4-367E-4FB3-9019-E415CDAA2B3F}" dt="2025-11-04T15:25:00.964" v="511"/>
          <ac:spMkLst>
            <pc:docMk/>
            <pc:sldMk cId="3599718673" sldId="268"/>
            <ac:spMk id="5" creationId="{B38ECABA-B06B-E120-0115-50317935AE99}"/>
          </ac:spMkLst>
        </pc:spChg>
      </pc:sldChg>
      <pc:sldChg chg="addSp modSp mod">
        <pc:chgData name="L Swinfield" userId="969bea84-7c96-4767-aa9c-4a3fbae1b9c4" providerId="ADAL" clId="{E54165C4-367E-4FB3-9019-E415CDAA2B3F}" dt="2025-11-04T16:01:19.686" v="788"/>
        <pc:sldMkLst>
          <pc:docMk/>
          <pc:sldMk cId="146094798" sldId="269"/>
        </pc:sldMkLst>
        <pc:spChg chg="mod">
          <ac:chgData name="L Swinfield" userId="969bea84-7c96-4767-aa9c-4a3fbae1b9c4" providerId="ADAL" clId="{E54165C4-367E-4FB3-9019-E415CDAA2B3F}" dt="2025-11-04T15:05:40.030" v="251" actId="255"/>
          <ac:spMkLst>
            <pc:docMk/>
            <pc:sldMk cId="146094798" sldId="269"/>
            <ac:spMk id="3" creationId="{3DE39C74-353F-B2DB-8E08-8E203ECB3563}"/>
          </ac:spMkLst>
        </pc:spChg>
        <pc:spChg chg="add mod">
          <ac:chgData name="L Swinfield" userId="969bea84-7c96-4767-aa9c-4a3fbae1b9c4" providerId="ADAL" clId="{E54165C4-367E-4FB3-9019-E415CDAA2B3F}" dt="2025-11-04T16:01:19.686" v="788"/>
          <ac:spMkLst>
            <pc:docMk/>
            <pc:sldMk cId="146094798" sldId="269"/>
            <ac:spMk id="5" creationId="{3E09ABE3-88E4-AC15-5DE1-0C8F93DE87BE}"/>
          </ac:spMkLst>
        </pc:spChg>
      </pc:sldChg>
      <pc:sldChg chg="addSp modSp mod">
        <pc:chgData name="L Swinfield" userId="969bea84-7c96-4767-aa9c-4a3fbae1b9c4" providerId="ADAL" clId="{E54165C4-367E-4FB3-9019-E415CDAA2B3F}" dt="2025-11-04T15:44:00.932" v="662" actId="20577"/>
        <pc:sldMkLst>
          <pc:docMk/>
          <pc:sldMk cId="3483793452" sldId="270"/>
        </pc:sldMkLst>
        <pc:spChg chg="mod">
          <ac:chgData name="L Swinfield" userId="969bea84-7c96-4767-aa9c-4a3fbae1b9c4" providerId="ADAL" clId="{E54165C4-367E-4FB3-9019-E415CDAA2B3F}" dt="2025-11-04T15:44:00.932" v="662" actId="20577"/>
          <ac:spMkLst>
            <pc:docMk/>
            <pc:sldMk cId="3483793452" sldId="270"/>
            <ac:spMk id="3" creationId="{3AF52107-F4C1-BAE5-E6D8-F881C4969149}"/>
          </ac:spMkLst>
        </pc:spChg>
        <pc:spChg chg="add mod">
          <ac:chgData name="L Swinfield" userId="969bea84-7c96-4767-aa9c-4a3fbae1b9c4" providerId="ADAL" clId="{E54165C4-367E-4FB3-9019-E415CDAA2B3F}" dt="2025-11-04T15:08:01.225" v="257"/>
          <ac:spMkLst>
            <pc:docMk/>
            <pc:sldMk cId="3483793452" sldId="270"/>
            <ac:spMk id="5" creationId="{71D8D9C4-AB9E-6127-3CF3-8D958E88EC33}"/>
          </ac:spMkLst>
        </pc:spChg>
      </pc:sldChg>
      <pc:sldChg chg="addSp modSp mod">
        <pc:chgData name="L Swinfield" userId="969bea84-7c96-4767-aa9c-4a3fbae1b9c4" providerId="ADAL" clId="{E54165C4-367E-4FB3-9019-E415CDAA2B3F}" dt="2025-11-04T15:08:56.153" v="262"/>
        <pc:sldMkLst>
          <pc:docMk/>
          <pc:sldMk cId="2476771363" sldId="271"/>
        </pc:sldMkLst>
        <pc:spChg chg="add mod">
          <ac:chgData name="L Swinfield" userId="969bea84-7c96-4767-aa9c-4a3fbae1b9c4" providerId="ADAL" clId="{E54165C4-367E-4FB3-9019-E415CDAA2B3F}" dt="2025-11-04T15:08:56.153" v="262"/>
          <ac:spMkLst>
            <pc:docMk/>
            <pc:sldMk cId="2476771363" sldId="271"/>
            <ac:spMk id="5" creationId="{4F8450F2-BDEB-4411-D2C3-C3BA6CA41589}"/>
          </ac:spMkLst>
        </pc:spChg>
      </pc:sldChg>
      <pc:sldChg chg="addSp modSp mod">
        <pc:chgData name="L Swinfield" userId="969bea84-7c96-4767-aa9c-4a3fbae1b9c4" providerId="ADAL" clId="{E54165C4-367E-4FB3-9019-E415CDAA2B3F}" dt="2025-11-04T15:10:17.657" v="285"/>
        <pc:sldMkLst>
          <pc:docMk/>
          <pc:sldMk cId="1954175220" sldId="272"/>
        </pc:sldMkLst>
        <pc:spChg chg="mod">
          <ac:chgData name="L Swinfield" userId="969bea84-7c96-4767-aa9c-4a3fbae1b9c4" providerId="ADAL" clId="{E54165C4-367E-4FB3-9019-E415CDAA2B3F}" dt="2025-11-04T15:10:03.180" v="284" actId="20577"/>
          <ac:spMkLst>
            <pc:docMk/>
            <pc:sldMk cId="1954175220" sldId="272"/>
            <ac:spMk id="3" creationId="{D8318234-5382-4151-FD53-B0CFCCF99BDF}"/>
          </ac:spMkLst>
        </pc:spChg>
        <pc:spChg chg="add mod">
          <ac:chgData name="L Swinfield" userId="969bea84-7c96-4767-aa9c-4a3fbae1b9c4" providerId="ADAL" clId="{E54165C4-367E-4FB3-9019-E415CDAA2B3F}" dt="2025-11-04T15:10:17.657" v="285"/>
          <ac:spMkLst>
            <pc:docMk/>
            <pc:sldMk cId="1954175220" sldId="272"/>
            <ac:spMk id="5" creationId="{51ACCF8D-4C1F-2B33-69C9-918568B0CAC4}"/>
          </ac:spMkLst>
        </pc:spChg>
      </pc:sldChg>
      <pc:sldChg chg="addSp modSp mod">
        <pc:chgData name="L Swinfield" userId="969bea84-7c96-4767-aa9c-4a3fbae1b9c4" providerId="ADAL" clId="{E54165C4-367E-4FB3-9019-E415CDAA2B3F}" dt="2025-11-04T16:01:52.322" v="792"/>
        <pc:sldMkLst>
          <pc:docMk/>
          <pc:sldMk cId="2783335453" sldId="273"/>
        </pc:sldMkLst>
        <pc:spChg chg="mod">
          <ac:chgData name="L Swinfield" userId="969bea84-7c96-4767-aa9c-4a3fbae1b9c4" providerId="ADAL" clId="{E54165C4-367E-4FB3-9019-E415CDAA2B3F}" dt="2025-11-04T15:11:35.133" v="306" actId="20577"/>
          <ac:spMkLst>
            <pc:docMk/>
            <pc:sldMk cId="2783335453" sldId="273"/>
            <ac:spMk id="3" creationId="{77CA03C0-5F7C-EBDE-1DF3-1B4286A86420}"/>
          </ac:spMkLst>
        </pc:spChg>
        <pc:spChg chg="add mod">
          <ac:chgData name="L Swinfield" userId="969bea84-7c96-4767-aa9c-4a3fbae1b9c4" providerId="ADAL" clId="{E54165C4-367E-4FB3-9019-E415CDAA2B3F}" dt="2025-11-04T16:01:52.322" v="792"/>
          <ac:spMkLst>
            <pc:docMk/>
            <pc:sldMk cId="2783335453" sldId="273"/>
            <ac:spMk id="5" creationId="{3E09ABE3-88E4-AC15-5DE1-0C8F93DE87BE}"/>
          </ac:spMkLst>
        </pc:spChg>
      </pc:sldChg>
      <pc:sldChg chg="addSp modSp mod">
        <pc:chgData name="L Swinfield" userId="969bea84-7c96-4767-aa9c-4a3fbae1b9c4" providerId="ADAL" clId="{E54165C4-367E-4FB3-9019-E415CDAA2B3F}" dt="2025-11-04T16:02:27.482" v="796"/>
        <pc:sldMkLst>
          <pc:docMk/>
          <pc:sldMk cId="3793179921" sldId="274"/>
        </pc:sldMkLst>
        <pc:spChg chg="mod">
          <ac:chgData name="L Swinfield" userId="969bea84-7c96-4767-aa9c-4a3fbae1b9c4" providerId="ADAL" clId="{E54165C4-367E-4FB3-9019-E415CDAA2B3F}" dt="2025-11-04T15:18:13.451" v="506" actId="20577"/>
          <ac:spMkLst>
            <pc:docMk/>
            <pc:sldMk cId="3793179921" sldId="274"/>
            <ac:spMk id="3" creationId="{04C90E22-72F6-ADDF-F0A0-633F81AA5A79}"/>
          </ac:spMkLst>
        </pc:spChg>
        <pc:spChg chg="add mod">
          <ac:chgData name="L Swinfield" userId="969bea84-7c96-4767-aa9c-4a3fbae1b9c4" providerId="ADAL" clId="{E54165C4-367E-4FB3-9019-E415CDAA2B3F}" dt="2025-11-04T16:02:27.482" v="796"/>
          <ac:spMkLst>
            <pc:docMk/>
            <pc:sldMk cId="3793179921" sldId="274"/>
            <ac:spMk id="5" creationId="{3E09ABE3-88E4-AC15-5DE1-0C8F93DE87BE}"/>
          </ac:spMkLst>
        </pc:spChg>
      </pc:sldChg>
      <pc:sldChg chg="addSp modSp mod">
        <pc:chgData name="L Swinfield" userId="969bea84-7c96-4767-aa9c-4a3fbae1b9c4" providerId="ADAL" clId="{E54165C4-367E-4FB3-9019-E415CDAA2B3F}" dt="2025-11-04T15:18:41.441" v="510"/>
        <pc:sldMkLst>
          <pc:docMk/>
          <pc:sldMk cId="2896864437" sldId="275"/>
        </pc:sldMkLst>
        <pc:spChg chg="add mod">
          <ac:chgData name="L Swinfield" userId="969bea84-7c96-4767-aa9c-4a3fbae1b9c4" providerId="ADAL" clId="{E54165C4-367E-4FB3-9019-E415CDAA2B3F}" dt="2025-11-04T15:18:41.441" v="510"/>
          <ac:spMkLst>
            <pc:docMk/>
            <pc:sldMk cId="2896864437" sldId="275"/>
            <ac:spMk id="5" creationId="{4CF0C903-1463-3963-C9B0-6BB9D599EA9B}"/>
          </ac:spMkLst>
        </pc:spChg>
      </pc:sldChg>
      <pc:sldChg chg="addSp modSp mod">
        <pc:chgData name="L Swinfield" userId="969bea84-7c96-4767-aa9c-4a3fbae1b9c4" providerId="ADAL" clId="{E54165C4-367E-4FB3-9019-E415CDAA2B3F}" dt="2025-11-04T15:36:08.540" v="610" actId="20577"/>
        <pc:sldMkLst>
          <pc:docMk/>
          <pc:sldMk cId="281867655" sldId="276"/>
        </pc:sldMkLst>
        <pc:spChg chg="mod">
          <ac:chgData name="L Swinfield" userId="969bea84-7c96-4767-aa9c-4a3fbae1b9c4" providerId="ADAL" clId="{E54165C4-367E-4FB3-9019-E415CDAA2B3F}" dt="2025-11-04T15:34:55.943" v="549" actId="14100"/>
          <ac:spMkLst>
            <pc:docMk/>
            <pc:sldMk cId="281867655" sldId="276"/>
            <ac:spMk id="2" creationId="{B20DD39C-186A-8455-FC5D-FE2DF4D04566}"/>
          </ac:spMkLst>
        </pc:spChg>
        <pc:spChg chg="mod">
          <ac:chgData name="L Swinfield" userId="969bea84-7c96-4767-aa9c-4a3fbae1b9c4" providerId="ADAL" clId="{E54165C4-367E-4FB3-9019-E415CDAA2B3F}" dt="2025-11-04T15:36:08.540" v="610" actId="20577"/>
          <ac:spMkLst>
            <pc:docMk/>
            <pc:sldMk cId="281867655" sldId="276"/>
            <ac:spMk id="3" creationId="{60F1D196-1C77-0D31-BA6C-5D6A28817A9F}"/>
          </ac:spMkLst>
        </pc:spChg>
        <pc:spChg chg="add mod">
          <ac:chgData name="L Swinfield" userId="969bea84-7c96-4767-aa9c-4a3fbae1b9c4" providerId="ADAL" clId="{E54165C4-367E-4FB3-9019-E415CDAA2B3F}" dt="2025-11-04T14:58:26.416" v="102"/>
          <ac:spMkLst>
            <pc:docMk/>
            <pc:sldMk cId="281867655" sldId="276"/>
            <ac:spMk id="5" creationId="{C1FE5BF0-75CB-C8CD-5CCB-0D52961473C4}"/>
          </ac:spMkLst>
        </pc:spChg>
      </pc:sldChg>
      <pc:sldChg chg="modSp mod">
        <pc:chgData name="L Swinfield" userId="969bea84-7c96-4767-aa9c-4a3fbae1b9c4" providerId="ADAL" clId="{E54165C4-367E-4FB3-9019-E415CDAA2B3F}" dt="2025-11-04T15:40:44.613" v="637" actId="5793"/>
        <pc:sldMkLst>
          <pc:docMk/>
          <pc:sldMk cId="105590763" sldId="277"/>
        </pc:sldMkLst>
        <pc:spChg chg="mod">
          <ac:chgData name="L Swinfield" userId="969bea84-7c96-4767-aa9c-4a3fbae1b9c4" providerId="ADAL" clId="{E54165C4-367E-4FB3-9019-E415CDAA2B3F}" dt="2025-11-04T15:40:44.613" v="637" actId="5793"/>
          <ac:spMkLst>
            <pc:docMk/>
            <pc:sldMk cId="105590763" sldId="277"/>
            <ac:spMk id="2" creationId="{29B08E19-3353-E154-9678-F79770533232}"/>
          </ac:spMkLst>
        </pc:spChg>
        <pc:spChg chg="mod">
          <ac:chgData name="L Swinfield" userId="969bea84-7c96-4767-aa9c-4a3fbae1b9c4" providerId="ADAL" clId="{E54165C4-367E-4FB3-9019-E415CDAA2B3F}" dt="2025-11-04T15:33:15.303" v="544" actId="20577"/>
          <ac:spMkLst>
            <pc:docMk/>
            <pc:sldMk cId="105590763" sldId="277"/>
            <ac:spMk id="3" creationId="{BDCF4664-76DC-DD97-C55D-2139DFB1FF8D}"/>
          </ac:spMkLst>
        </pc:spChg>
        <pc:spChg chg="mod">
          <ac:chgData name="L Swinfield" userId="969bea84-7c96-4767-aa9c-4a3fbae1b9c4" providerId="ADAL" clId="{E54165C4-367E-4FB3-9019-E415CDAA2B3F}" dt="2025-11-04T14:44:51.813" v="3"/>
          <ac:spMkLst>
            <pc:docMk/>
            <pc:sldMk cId="105590763" sldId="277"/>
            <ac:spMk id="5" creationId="{28B9C5A5-CFD2-5BF2-9AE7-377C2AE21748}"/>
          </ac:spMkLst>
        </pc:spChg>
      </pc:sldChg>
      <pc:sldChg chg="addSp modSp add mod">
        <pc:chgData name="L Swinfield" userId="969bea84-7c96-4767-aa9c-4a3fbae1b9c4" providerId="ADAL" clId="{E54165C4-367E-4FB3-9019-E415CDAA2B3F}" dt="2025-11-04T14:54:28.393" v="78"/>
        <pc:sldMkLst>
          <pc:docMk/>
          <pc:sldMk cId="1261568248" sldId="278"/>
        </pc:sldMkLst>
        <pc:spChg chg="mod">
          <ac:chgData name="L Swinfield" userId="969bea84-7c96-4767-aa9c-4a3fbae1b9c4" providerId="ADAL" clId="{E54165C4-367E-4FB3-9019-E415CDAA2B3F}" dt="2025-11-04T14:53:30.729" v="70" actId="5793"/>
          <ac:spMkLst>
            <pc:docMk/>
            <pc:sldMk cId="1261568248" sldId="278"/>
            <ac:spMk id="2" creationId="{BCC78F49-EEEB-0D1B-1250-81DB957228C1}"/>
          </ac:spMkLst>
        </pc:spChg>
        <pc:spChg chg="mod">
          <ac:chgData name="L Swinfield" userId="969bea84-7c96-4767-aa9c-4a3fbae1b9c4" providerId="ADAL" clId="{E54165C4-367E-4FB3-9019-E415CDAA2B3F}" dt="2025-11-04T14:53:39.504" v="72" actId="20577"/>
          <ac:spMkLst>
            <pc:docMk/>
            <pc:sldMk cId="1261568248" sldId="278"/>
            <ac:spMk id="3" creationId="{44ED91EC-D6E1-EAE8-77A7-97590A593C37}"/>
          </ac:spMkLst>
        </pc:spChg>
        <pc:spChg chg="add mod">
          <ac:chgData name="L Swinfield" userId="969bea84-7c96-4767-aa9c-4a3fbae1b9c4" providerId="ADAL" clId="{E54165C4-367E-4FB3-9019-E415CDAA2B3F}" dt="2025-11-04T14:54:28.393" v="78"/>
          <ac:spMkLst>
            <pc:docMk/>
            <pc:sldMk cId="1261568248" sldId="278"/>
            <ac:spMk id="5" creationId="{D5C75008-8B92-DB7B-68BA-E142CBA73D19}"/>
          </ac:spMkLst>
        </pc:spChg>
      </pc:sldChg>
      <pc:sldChg chg="addSp modSp add mod">
        <pc:chgData name="L Swinfield" userId="969bea84-7c96-4767-aa9c-4a3fbae1b9c4" providerId="ADAL" clId="{E54165C4-367E-4FB3-9019-E415CDAA2B3F}" dt="2025-11-04T15:42:46.987" v="645" actId="20577"/>
        <pc:sldMkLst>
          <pc:docMk/>
          <pc:sldMk cId="2922214523" sldId="279"/>
        </pc:sldMkLst>
        <pc:spChg chg="mod">
          <ac:chgData name="L Swinfield" userId="969bea84-7c96-4767-aa9c-4a3fbae1b9c4" providerId="ADAL" clId="{E54165C4-367E-4FB3-9019-E415CDAA2B3F}" dt="2025-11-04T15:00:28.460" v="161" actId="5793"/>
          <ac:spMkLst>
            <pc:docMk/>
            <pc:sldMk cId="2922214523" sldId="279"/>
            <ac:spMk id="2" creationId="{DBF29724-2F38-FFF5-8531-F99FEA20B5B0}"/>
          </ac:spMkLst>
        </pc:spChg>
        <pc:spChg chg="mod">
          <ac:chgData name="L Swinfield" userId="969bea84-7c96-4767-aa9c-4a3fbae1b9c4" providerId="ADAL" clId="{E54165C4-367E-4FB3-9019-E415CDAA2B3F}" dt="2025-11-04T15:42:46.987" v="645" actId="20577"/>
          <ac:spMkLst>
            <pc:docMk/>
            <pc:sldMk cId="2922214523" sldId="279"/>
            <ac:spMk id="3" creationId="{A6F3A5FD-BA9A-0D3B-FA12-162D67A9FC1E}"/>
          </ac:spMkLst>
        </pc:spChg>
        <pc:spChg chg="add mod">
          <ac:chgData name="L Swinfield" userId="969bea84-7c96-4767-aa9c-4a3fbae1b9c4" providerId="ADAL" clId="{E54165C4-367E-4FB3-9019-E415CDAA2B3F}" dt="2025-11-04T15:01:46.013" v="190"/>
          <ac:spMkLst>
            <pc:docMk/>
            <pc:sldMk cId="2922214523" sldId="279"/>
            <ac:spMk id="5" creationId="{DE232718-59C3-4289-5985-1FAC1E3091D8}"/>
          </ac:spMkLst>
        </pc:spChg>
      </pc:sldChg>
      <pc:sldChg chg="addSp modSp add mod">
        <pc:chgData name="L Swinfield" userId="969bea84-7c96-4767-aa9c-4a3fbae1b9c4" providerId="ADAL" clId="{E54165C4-367E-4FB3-9019-E415CDAA2B3F}" dt="2025-11-04T15:06:33.297" v="255"/>
        <pc:sldMkLst>
          <pc:docMk/>
          <pc:sldMk cId="853914983" sldId="280"/>
        </pc:sldMkLst>
        <pc:spChg chg="mod">
          <ac:chgData name="L Swinfield" userId="969bea84-7c96-4767-aa9c-4a3fbae1b9c4" providerId="ADAL" clId="{E54165C4-367E-4FB3-9019-E415CDAA2B3F}" dt="2025-11-04T15:05:19.222" v="249" actId="5793"/>
          <ac:spMkLst>
            <pc:docMk/>
            <pc:sldMk cId="853914983" sldId="280"/>
            <ac:spMk id="2" creationId="{47ACA9EE-EFC9-0A0B-8A58-9FAB607E0271}"/>
          </ac:spMkLst>
        </pc:spChg>
        <pc:spChg chg="mod">
          <ac:chgData name="L Swinfield" userId="969bea84-7c96-4767-aa9c-4a3fbae1b9c4" providerId="ADAL" clId="{E54165C4-367E-4FB3-9019-E415CDAA2B3F}" dt="2025-11-04T15:06:04.066" v="253" actId="255"/>
          <ac:spMkLst>
            <pc:docMk/>
            <pc:sldMk cId="853914983" sldId="280"/>
            <ac:spMk id="3" creationId="{284ECB41-97C1-C88D-2218-0874AB1D677B}"/>
          </ac:spMkLst>
        </pc:spChg>
        <pc:spChg chg="add mod">
          <ac:chgData name="L Swinfield" userId="969bea84-7c96-4767-aa9c-4a3fbae1b9c4" providerId="ADAL" clId="{E54165C4-367E-4FB3-9019-E415CDAA2B3F}" dt="2025-11-04T15:06:33.297" v="255"/>
          <ac:spMkLst>
            <pc:docMk/>
            <pc:sldMk cId="853914983" sldId="280"/>
            <ac:spMk id="5" creationId="{24849266-F9E5-132C-86D1-4C22CA228C7A}"/>
          </ac:spMkLst>
        </pc:spChg>
      </pc:sldChg>
      <pc:sldChg chg="addSp modSp add mod">
        <pc:chgData name="L Swinfield" userId="969bea84-7c96-4767-aa9c-4a3fbae1b9c4" providerId="ADAL" clId="{E54165C4-367E-4FB3-9019-E415CDAA2B3F}" dt="2025-11-04T16:09:59.297" v="943" actId="20577"/>
        <pc:sldMkLst>
          <pc:docMk/>
          <pc:sldMk cId="2361878814" sldId="281"/>
        </pc:sldMkLst>
        <pc:spChg chg="mod">
          <ac:chgData name="L Swinfield" userId="969bea84-7c96-4767-aa9c-4a3fbae1b9c4" providerId="ADAL" clId="{E54165C4-367E-4FB3-9019-E415CDAA2B3F}" dt="2025-11-04T16:09:35.101" v="887" actId="20577"/>
          <ac:spMkLst>
            <pc:docMk/>
            <pc:sldMk cId="2361878814" sldId="281"/>
            <ac:spMk id="2" creationId="{3972C30B-8289-466A-DCC7-0712D4D8A516}"/>
          </ac:spMkLst>
        </pc:spChg>
        <pc:spChg chg="mod">
          <ac:chgData name="L Swinfield" userId="969bea84-7c96-4767-aa9c-4a3fbae1b9c4" providerId="ADAL" clId="{E54165C4-367E-4FB3-9019-E415CDAA2B3F}" dt="2025-11-04T16:09:59.297" v="943" actId="20577"/>
          <ac:spMkLst>
            <pc:docMk/>
            <pc:sldMk cId="2361878814" sldId="281"/>
            <ac:spMk id="3" creationId="{D89659FE-49C2-A2CA-5987-8C1C44F9A14A}"/>
          </ac:spMkLst>
        </pc:spChg>
        <pc:spChg chg="add mod">
          <ac:chgData name="L Swinfield" userId="969bea84-7c96-4767-aa9c-4a3fbae1b9c4" providerId="ADAL" clId="{E54165C4-367E-4FB3-9019-E415CDAA2B3F}" dt="2025-11-04T15:14:09.221" v="322"/>
          <ac:spMkLst>
            <pc:docMk/>
            <pc:sldMk cId="2361878814" sldId="281"/>
            <ac:spMk id="5" creationId="{16544AF2-A43B-B7F8-FB84-4D45F7A36BD7}"/>
          </ac:spMkLst>
        </pc:spChg>
      </pc:sldChg>
      <pc:sldChg chg="addSp delSp modSp add mod">
        <pc:chgData name="L Swinfield" userId="969bea84-7c96-4767-aa9c-4a3fbae1b9c4" providerId="ADAL" clId="{E54165C4-367E-4FB3-9019-E415CDAA2B3F}" dt="2025-11-04T16:02:42.466" v="799"/>
        <pc:sldMkLst>
          <pc:docMk/>
          <pc:sldMk cId="2475787644" sldId="282"/>
        </pc:sldMkLst>
        <pc:spChg chg="mod">
          <ac:chgData name="L Swinfield" userId="969bea84-7c96-4767-aa9c-4a3fbae1b9c4" providerId="ADAL" clId="{E54165C4-367E-4FB3-9019-E415CDAA2B3F}" dt="2025-11-04T15:15:32.803" v="338" actId="5793"/>
          <ac:spMkLst>
            <pc:docMk/>
            <pc:sldMk cId="2475787644" sldId="282"/>
            <ac:spMk id="2" creationId="{B55130B1-C0D8-1BB8-0E9B-0250DBC7C190}"/>
          </ac:spMkLst>
        </pc:spChg>
        <pc:spChg chg="mod">
          <ac:chgData name="L Swinfield" userId="969bea84-7c96-4767-aa9c-4a3fbae1b9c4" providerId="ADAL" clId="{E54165C4-367E-4FB3-9019-E415CDAA2B3F}" dt="2025-11-04T15:50:33.282" v="768" actId="20577"/>
          <ac:spMkLst>
            <pc:docMk/>
            <pc:sldMk cId="2475787644" sldId="282"/>
            <ac:spMk id="3" creationId="{FA9F9A2A-6E28-5677-1E9F-E1198E7AEA4A}"/>
          </ac:spMkLst>
        </pc:spChg>
        <pc:spChg chg="add mod">
          <ac:chgData name="L Swinfield" userId="969bea84-7c96-4767-aa9c-4a3fbae1b9c4" providerId="ADAL" clId="{E54165C4-367E-4FB3-9019-E415CDAA2B3F}" dt="2025-11-04T16:02:42.466" v="799"/>
          <ac:spMkLst>
            <pc:docMk/>
            <pc:sldMk cId="2475787644" sldId="282"/>
            <ac:spMk id="5" creationId="{3E09ABE3-88E4-AC15-5DE1-0C8F93DE87BE}"/>
          </ac:spMkLst>
        </pc:spChg>
        <pc:spChg chg="add del mod">
          <ac:chgData name="L Swinfield" userId="969bea84-7c96-4767-aa9c-4a3fbae1b9c4" providerId="ADAL" clId="{E54165C4-367E-4FB3-9019-E415CDAA2B3F}" dt="2025-11-04T15:46:05.272" v="664" actId="478"/>
          <ac:spMkLst>
            <pc:docMk/>
            <pc:sldMk cId="2475787644" sldId="282"/>
            <ac:spMk id="5" creationId="{65A47499-5448-DBE8-8D4F-DDB1E6114D06}"/>
          </ac:spMkLst>
        </pc:spChg>
      </pc:sldChg>
      <pc:sldChg chg="addSp delSp modSp add mod">
        <pc:chgData name="L Swinfield" userId="969bea84-7c96-4767-aa9c-4a3fbae1b9c4" providerId="ADAL" clId="{E54165C4-367E-4FB3-9019-E415CDAA2B3F}" dt="2025-11-04T15:49:16.250" v="738" actId="20577"/>
        <pc:sldMkLst>
          <pc:docMk/>
          <pc:sldMk cId="541785214" sldId="283"/>
        </pc:sldMkLst>
        <pc:spChg chg="del mod">
          <ac:chgData name="L Swinfield" userId="969bea84-7c96-4767-aa9c-4a3fbae1b9c4" providerId="ADAL" clId="{E54165C4-367E-4FB3-9019-E415CDAA2B3F}" dt="2025-11-04T15:48:00.221" v="669" actId="34307"/>
          <ac:spMkLst>
            <pc:docMk/>
            <pc:sldMk cId="541785214" sldId="283"/>
            <ac:spMk id="3" creationId="{5711F494-883B-3A74-CBD0-19E937E925DA}"/>
          </ac:spMkLst>
        </pc:spChg>
        <pc:spChg chg="mod">
          <ac:chgData name="L Swinfield" userId="969bea84-7c96-4767-aa9c-4a3fbae1b9c4" providerId="ADAL" clId="{E54165C4-367E-4FB3-9019-E415CDAA2B3F}" dt="2025-11-04T15:46:17.925" v="665"/>
          <ac:spMkLst>
            <pc:docMk/>
            <pc:sldMk cId="541785214" sldId="283"/>
            <ac:spMk id="5" creationId="{E04E98D9-BA2A-944D-1AAA-556C062271BE}"/>
          </ac:spMkLst>
        </pc:spChg>
        <pc:spChg chg="add mod">
          <ac:chgData name="L Swinfield" userId="969bea84-7c96-4767-aa9c-4a3fbae1b9c4" providerId="ADAL" clId="{E54165C4-367E-4FB3-9019-E415CDAA2B3F}" dt="2025-11-04T15:49:16.250" v="738" actId="20577"/>
          <ac:spMkLst>
            <pc:docMk/>
            <pc:sldMk cId="541785214" sldId="283"/>
            <ac:spMk id="8" creationId="{129C0B31-8963-79C7-CF45-59C60E1D2148}"/>
          </ac:spMkLst>
        </pc:spChg>
        <pc:picChg chg="add del mod ord">
          <ac:chgData name="L Swinfield" userId="969bea84-7c96-4767-aa9c-4a3fbae1b9c4" providerId="ADAL" clId="{E54165C4-367E-4FB3-9019-E415CDAA2B3F}" dt="2025-11-04T15:48:07.279" v="670" actId="21"/>
          <ac:picMkLst>
            <pc:docMk/>
            <pc:sldMk cId="541785214" sldId="283"/>
            <ac:picMk id="6" creationId="{083D6480-4DD6-9529-626D-52E1B68A4240}"/>
          </ac:picMkLst>
        </pc:picChg>
      </pc:sldChg>
      <pc:sldChg chg="addSp delSp modSp add mod">
        <pc:chgData name="L Swinfield" userId="969bea84-7c96-4767-aa9c-4a3fbae1b9c4" providerId="ADAL" clId="{E54165C4-367E-4FB3-9019-E415CDAA2B3F}" dt="2025-11-04T16:24:22.352" v="989" actId="14100"/>
        <pc:sldMkLst>
          <pc:docMk/>
          <pc:sldMk cId="2450079699" sldId="284"/>
        </pc:sldMkLst>
        <pc:spChg chg="mod">
          <ac:chgData name="L Swinfield" userId="969bea84-7c96-4767-aa9c-4a3fbae1b9c4" providerId="ADAL" clId="{E54165C4-367E-4FB3-9019-E415CDAA2B3F}" dt="2025-11-04T16:03:34.495" v="851" actId="20577"/>
          <ac:spMkLst>
            <pc:docMk/>
            <pc:sldMk cId="2450079699" sldId="284"/>
            <ac:spMk id="2" creationId="{D86EA8C8-F01A-7716-26C5-446A026A8E5C}"/>
          </ac:spMkLst>
        </pc:spChg>
        <pc:spChg chg="del mod">
          <ac:chgData name="L Swinfield" userId="969bea84-7c96-4767-aa9c-4a3fbae1b9c4" providerId="ADAL" clId="{E54165C4-367E-4FB3-9019-E415CDAA2B3F}" dt="2025-11-04T16:14:01.115" v="944"/>
          <ac:spMkLst>
            <pc:docMk/>
            <pc:sldMk cId="2450079699" sldId="284"/>
            <ac:spMk id="3" creationId="{4C82C450-87EA-2B28-BA85-CDE682C3837B}"/>
          </ac:spMkLst>
        </pc:spChg>
        <pc:spChg chg="mod">
          <ac:chgData name="L Swinfield" userId="969bea84-7c96-4767-aa9c-4a3fbae1b9c4" providerId="ADAL" clId="{E54165C4-367E-4FB3-9019-E415CDAA2B3F}" dt="2025-11-04T16:04:23.948" v="855"/>
          <ac:spMkLst>
            <pc:docMk/>
            <pc:sldMk cId="2450079699" sldId="284"/>
            <ac:spMk id="5" creationId="{FFFA7B0A-BA36-2DD0-5678-B5A87FA4F5E9}"/>
          </ac:spMkLst>
        </pc:spChg>
        <pc:picChg chg="add mod">
          <ac:chgData name="L Swinfield" userId="969bea84-7c96-4767-aa9c-4a3fbae1b9c4" providerId="ADAL" clId="{E54165C4-367E-4FB3-9019-E415CDAA2B3F}" dt="2025-11-04T16:14:08.938" v="946" actId="1076"/>
          <ac:picMkLst>
            <pc:docMk/>
            <pc:sldMk cId="2450079699" sldId="284"/>
            <ac:picMk id="6" creationId="{28F7FD28-F90D-ECB7-6205-38F71C81C10D}"/>
          </ac:picMkLst>
        </pc:picChg>
        <pc:picChg chg="add mod">
          <ac:chgData name="L Swinfield" userId="969bea84-7c96-4767-aa9c-4a3fbae1b9c4" providerId="ADAL" clId="{E54165C4-367E-4FB3-9019-E415CDAA2B3F}" dt="2025-11-04T16:16:00.984" v="949" actId="1076"/>
          <ac:picMkLst>
            <pc:docMk/>
            <pc:sldMk cId="2450079699" sldId="284"/>
            <ac:picMk id="7" creationId="{E690287A-D513-D22B-81D3-BC5C6BAB4D40}"/>
          </ac:picMkLst>
        </pc:picChg>
        <pc:picChg chg="add mod">
          <ac:chgData name="L Swinfield" userId="969bea84-7c96-4767-aa9c-4a3fbae1b9c4" providerId="ADAL" clId="{E54165C4-367E-4FB3-9019-E415CDAA2B3F}" dt="2025-11-04T16:22:33.737" v="969" actId="1076"/>
          <ac:picMkLst>
            <pc:docMk/>
            <pc:sldMk cId="2450079699" sldId="284"/>
            <ac:picMk id="9" creationId="{814D6736-AD89-E2EE-B0AB-7E4BD71AFF4C}"/>
          </ac:picMkLst>
        </pc:picChg>
        <pc:picChg chg="add mod">
          <ac:chgData name="L Swinfield" userId="969bea84-7c96-4767-aa9c-4a3fbae1b9c4" providerId="ADAL" clId="{E54165C4-367E-4FB3-9019-E415CDAA2B3F}" dt="2025-11-04T16:24:12.121" v="986" actId="1076"/>
          <ac:picMkLst>
            <pc:docMk/>
            <pc:sldMk cId="2450079699" sldId="284"/>
            <ac:picMk id="11" creationId="{61702229-6F5B-4897-A5CF-D891B6B86A34}"/>
          </ac:picMkLst>
        </pc:picChg>
        <pc:picChg chg="add mod">
          <ac:chgData name="L Swinfield" userId="969bea84-7c96-4767-aa9c-4a3fbae1b9c4" providerId="ADAL" clId="{E54165C4-367E-4FB3-9019-E415CDAA2B3F}" dt="2025-11-04T16:24:22.352" v="989" actId="14100"/>
          <ac:picMkLst>
            <pc:docMk/>
            <pc:sldMk cId="2450079699" sldId="284"/>
            <ac:picMk id="13" creationId="{F07B8133-2C08-E46E-7921-79ED1598847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A14F4-A202-CB3C-9512-58ABE664B9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430814-2E7D-D374-62CA-3F5898F58E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CE9C9C-7B72-671F-48C6-33A7F5F6FC70}"/>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5" name="Footer Placeholder 4">
            <a:extLst>
              <a:ext uri="{FF2B5EF4-FFF2-40B4-BE49-F238E27FC236}">
                <a16:creationId xmlns:a16="http://schemas.microsoft.com/office/drawing/2014/main" id="{2BCC0753-6031-6AB0-B07C-01011382C2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8088A2-D709-789C-745B-AAE818A282C4}"/>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1825804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9525C-E084-7E5A-69DB-D9D1CF4357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499BED-FD8D-18D5-C21F-39B930E502B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9D2463-5420-BBB8-0A8F-80A1C46FB731}"/>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5" name="Footer Placeholder 4">
            <a:extLst>
              <a:ext uri="{FF2B5EF4-FFF2-40B4-BE49-F238E27FC236}">
                <a16:creationId xmlns:a16="http://schemas.microsoft.com/office/drawing/2014/main" id="{D79EE879-44B6-2F78-D64E-8141B98E3B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EC73A0-BDB4-2290-6A97-0692EA90912F}"/>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2756229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C894F-A3ED-5656-9165-E69B9DB4D3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58345D-8050-723F-ACDB-DD34632E3F1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DD4DA1-F678-C4B8-FAE2-80F874511B3E}"/>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5" name="Footer Placeholder 4">
            <a:extLst>
              <a:ext uri="{FF2B5EF4-FFF2-40B4-BE49-F238E27FC236}">
                <a16:creationId xmlns:a16="http://schemas.microsoft.com/office/drawing/2014/main" id="{04B10704-4F63-AEB3-0E80-9A3D91A709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BE6EC8-282B-CD69-B947-816225B68AB9}"/>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920273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98055-F974-8748-C2FC-7D0FEF6542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B5C206-2CA0-1A33-FE5F-0D525B4209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92FB55-DDCA-5717-1402-240364661EE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456ED5E-91CA-9B83-94A3-27FC3AECB25F}"/>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6" name="Footer Placeholder 5">
            <a:extLst>
              <a:ext uri="{FF2B5EF4-FFF2-40B4-BE49-F238E27FC236}">
                <a16:creationId xmlns:a16="http://schemas.microsoft.com/office/drawing/2014/main" id="{3652A798-ADD9-6A00-B0F0-126317F433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C3AA18-7967-2642-C6AE-6FA027336F51}"/>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83734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A1029-ACF2-19F7-8F4B-8E55F3870EA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829BEA-0336-558C-2ADB-88E91C3F18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D07813-B170-488A-2442-695CFEC356A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5B339D-B42F-0B52-62C5-188AEBA1FB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08F738-6F84-89FD-A5DE-10A6EB60A69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D76049D-654B-36C3-E34E-9ECE360FD09B}"/>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8" name="Footer Placeholder 7">
            <a:extLst>
              <a:ext uri="{FF2B5EF4-FFF2-40B4-BE49-F238E27FC236}">
                <a16:creationId xmlns:a16="http://schemas.microsoft.com/office/drawing/2014/main" id="{903CC080-6548-B585-3BF3-6E4B55A614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DFC6A2-F17F-E9E4-7A37-E7EC6F52D202}"/>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2531184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89289-3EE8-D617-6F8C-1B670D25B67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500C97-DF4D-5063-3164-13462E2A25B9}"/>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4" name="Footer Placeholder 3">
            <a:extLst>
              <a:ext uri="{FF2B5EF4-FFF2-40B4-BE49-F238E27FC236}">
                <a16:creationId xmlns:a16="http://schemas.microsoft.com/office/drawing/2014/main" id="{490F26DA-2B52-4218-9B8F-88C29F3AB9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BF9F2F-C45D-533C-3117-AEFEA61D6707}"/>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140795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1E3511-1F16-FA5A-9D98-66D093DDAFE8}"/>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3" name="Footer Placeholder 2">
            <a:extLst>
              <a:ext uri="{FF2B5EF4-FFF2-40B4-BE49-F238E27FC236}">
                <a16:creationId xmlns:a16="http://schemas.microsoft.com/office/drawing/2014/main" id="{3969F28A-EC99-9527-C45F-994B67C7FB4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60DB41E-B2F8-9A22-50A4-AF452E128C5B}"/>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2425333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F8DD5-18C8-43BE-6F60-E7D3D515FB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74899EB-739D-FA26-8FC3-5CFCE47537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C768117-9015-9EBF-DA1D-414CEC3CB5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D819E9-09CC-ED04-1E00-06F9DCD2DEED}"/>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6" name="Footer Placeholder 5">
            <a:extLst>
              <a:ext uri="{FF2B5EF4-FFF2-40B4-BE49-F238E27FC236}">
                <a16:creationId xmlns:a16="http://schemas.microsoft.com/office/drawing/2014/main" id="{1C57AE91-44F3-5158-A8CC-B0D28B3827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0F061B-7F40-5FBD-F48F-81C6DFE04370}"/>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1891938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5285F-4A56-66EE-6473-5DBDED6D35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91601D-AB7F-65C3-D006-162C8F1D2F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1023DC-43E4-1A71-0A48-7E77C4FBB3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0D4F1F-B0BD-AD0E-6701-C9DDE12EA908}"/>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6" name="Footer Placeholder 5">
            <a:extLst>
              <a:ext uri="{FF2B5EF4-FFF2-40B4-BE49-F238E27FC236}">
                <a16:creationId xmlns:a16="http://schemas.microsoft.com/office/drawing/2014/main" id="{BB427E73-4BE4-E3B0-2F4D-A742B9D3CF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0CC68E-C232-0B30-95D1-33A68BDD0420}"/>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4281992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67D6B-DCB8-7031-6DB2-13E7981961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E7C611-B3CF-C650-30D5-D192C3D0AF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6D47B6-0CF5-6335-C5E4-6F66FAE4FCEE}"/>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5" name="Footer Placeholder 4">
            <a:extLst>
              <a:ext uri="{FF2B5EF4-FFF2-40B4-BE49-F238E27FC236}">
                <a16:creationId xmlns:a16="http://schemas.microsoft.com/office/drawing/2014/main" id="{589AB662-1623-3DE9-77B5-8A937C142C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A2CEAC-92CA-BF4B-B7AA-E78063A42DE9}"/>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3965515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60CDBB-E2D3-B37A-27C4-F085A05C60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25135C-88BA-2CC8-4FBF-6CE3FEB3D6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FAC1FF-19E9-D006-F39A-9A4591E3F8D4}"/>
              </a:ext>
            </a:extLst>
          </p:cNvPr>
          <p:cNvSpPr>
            <a:spLocks noGrp="1"/>
          </p:cNvSpPr>
          <p:nvPr>
            <p:ph type="dt" sz="half" idx="10"/>
          </p:nvPr>
        </p:nvSpPr>
        <p:spPr/>
        <p:txBody>
          <a:bodyPr/>
          <a:lstStyle/>
          <a:p>
            <a:fld id="{7A8E57C3-93DC-49E2-BB4C-B3CFD7E3426E}" type="datetimeFigureOut">
              <a:rPr lang="en-GB" smtClean="0"/>
              <a:t>04/11/2025</a:t>
            </a:fld>
            <a:endParaRPr lang="en-GB"/>
          </a:p>
        </p:txBody>
      </p:sp>
      <p:sp>
        <p:nvSpPr>
          <p:cNvPr id="5" name="Footer Placeholder 4">
            <a:extLst>
              <a:ext uri="{FF2B5EF4-FFF2-40B4-BE49-F238E27FC236}">
                <a16:creationId xmlns:a16="http://schemas.microsoft.com/office/drawing/2014/main" id="{5854AD46-7DB5-9E7C-3601-F977FEA8BD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CBC561-16FA-61FB-4900-40D361273B32}"/>
              </a:ext>
            </a:extLst>
          </p:cNvPr>
          <p:cNvSpPr>
            <a:spLocks noGrp="1"/>
          </p:cNvSpPr>
          <p:nvPr>
            <p:ph type="sldNum" sz="quarter" idx="12"/>
          </p:nvPr>
        </p:nvSpPr>
        <p:spPr/>
        <p:txBody>
          <a:bodyPr/>
          <a:lstStyle/>
          <a:p>
            <a:fld id="{35B89998-A54D-4528-9548-C0794E83A53D}" type="slidenum">
              <a:rPr lang="en-GB" smtClean="0"/>
              <a:t>‹#›</a:t>
            </a:fld>
            <a:endParaRPr lang="en-GB"/>
          </a:p>
        </p:txBody>
      </p:sp>
    </p:spTree>
    <p:extLst>
      <p:ext uri="{BB962C8B-B14F-4D97-AF65-F5344CB8AC3E}">
        <p14:creationId xmlns:p14="http://schemas.microsoft.com/office/powerpoint/2010/main" val="4278269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CC9A04-5155-A9F8-B90F-7596F4B61C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3FBC85-DF4E-2126-C35E-CE2CDDA4E9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D7CAEC-EBC2-FA22-C162-212F31DAAF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8E57C3-93DC-49E2-BB4C-B3CFD7E3426E}" type="datetimeFigureOut">
              <a:rPr lang="en-GB" smtClean="0"/>
              <a:t>04/11/2025</a:t>
            </a:fld>
            <a:endParaRPr lang="en-GB"/>
          </a:p>
        </p:txBody>
      </p:sp>
      <p:sp>
        <p:nvSpPr>
          <p:cNvPr id="5" name="Footer Placeholder 4">
            <a:extLst>
              <a:ext uri="{FF2B5EF4-FFF2-40B4-BE49-F238E27FC236}">
                <a16:creationId xmlns:a16="http://schemas.microsoft.com/office/drawing/2014/main" id="{6031747D-58B2-2891-9AA1-E0BDE6B7F5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5C311FB-B6A4-53D3-2C1E-81ED3A8293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5B89998-A54D-4528-9548-C0794E83A53D}" type="slidenum">
              <a:rPr lang="en-GB" smtClean="0"/>
              <a:t>‹#›</a:t>
            </a:fld>
            <a:endParaRPr lang="en-GB"/>
          </a:p>
        </p:txBody>
      </p:sp>
    </p:spTree>
    <p:extLst>
      <p:ext uri="{BB962C8B-B14F-4D97-AF65-F5344CB8AC3E}">
        <p14:creationId xmlns:p14="http://schemas.microsoft.com/office/powerpoint/2010/main" val="23127915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13.xml"/><Relationship Id="rId18" Type="http://schemas.openxmlformats.org/officeDocument/2006/relationships/slide" Target="slide22.xml"/><Relationship Id="rId3" Type="http://schemas.openxmlformats.org/officeDocument/2006/relationships/image" Target="../media/image1.jpg"/><Relationship Id="rId21" Type="http://schemas.openxmlformats.org/officeDocument/2006/relationships/slide" Target="slide28.xml"/><Relationship Id="rId7" Type="http://schemas.openxmlformats.org/officeDocument/2006/relationships/slide" Target="slide7.xml"/><Relationship Id="rId12" Type="http://schemas.openxmlformats.org/officeDocument/2006/relationships/slide" Target="slide15.xml"/><Relationship Id="rId17" Type="http://schemas.openxmlformats.org/officeDocument/2006/relationships/slide" Target="slide21.xml"/><Relationship Id="rId2" Type="http://schemas.openxmlformats.org/officeDocument/2006/relationships/slide" Target="slide29.xml"/><Relationship Id="rId16" Type="http://schemas.openxmlformats.org/officeDocument/2006/relationships/slide" Target="slide20.xml"/><Relationship Id="rId20" Type="http://schemas.openxmlformats.org/officeDocument/2006/relationships/slide" Target="slide25.xml"/><Relationship Id="rId1" Type="http://schemas.openxmlformats.org/officeDocument/2006/relationships/slideLayout" Target="../slideLayouts/slideLayout7.xml"/><Relationship Id="rId6" Type="http://schemas.openxmlformats.org/officeDocument/2006/relationships/slide" Target="slide5.xml"/><Relationship Id="rId11" Type="http://schemas.openxmlformats.org/officeDocument/2006/relationships/slide" Target="slide11.xml"/><Relationship Id="rId5" Type="http://schemas.openxmlformats.org/officeDocument/2006/relationships/slide" Target="slide4.xml"/><Relationship Id="rId15" Type="http://schemas.openxmlformats.org/officeDocument/2006/relationships/slide" Target="slide18.xml"/><Relationship Id="rId10" Type="http://schemas.openxmlformats.org/officeDocument/2006/relationships/slide" Target="slide10.xml"/><Relationship Id="rId19" Type="http://schemas.openxmlformats.org/officeDocument/2006/relationships/slide" Target="slide23.xml"/><Relationship Id="rId4" Type="http://schemas.openxmlformats.org/officeDocument/2006/relationships/slide" Target="slide3.xml"/><Relationship Id="rId9" Type="http://schemas.openxmlformats.org/officeDocument/2006/relationships/slide" Target="slide9.xml"/><Relationship Id="rId14" Type="http://schemas.openxmlformats.org/officeDocument/2006/relationships/slide" Target="slide17.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 Target="slide26.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derbyshireiass.co.uk/home.aspx" TargetMode="External"/><Relationship Id="rId1" Type="http://schemas.openxmlformats.org/officeDocument/2006/relationships/slideLayout" Target="../slideLayouts/slideLayout2.xml"/><Relationship Id="rId4" Type="http://schemas.openxmlformats.org/officeDocument/2006/relationships/slide" Target="slide26.xml"/></Relationships>
</file>

<file path=ppt/slides/_rels/slide26.xml.rels><?xml version="1.0" encoding="UTF-8" standalone="yes"?>
<Relationships xmlns="http://schemas.openxmlformats.org/package/2006/relationships"><Relationship Id="rId3" Type="http://schemas.openxmlformats.org/officeDocument/2006/relationships/hyperlink" Target="https://www.derbyshireiass.co.uk/home.aspx" TargetMode="External"/><Relationship Id="rId7" Type="http://schemas.openxmlformats.org/officeDocument/2006/relationships/slide" Target="slide2.xml"/><Relationship Id="rId2" Type="http://schemas.openxmlformats.org/officeDocument/2006/relationships/hyperlink" Target="mailto:ias.service@derbyshire.gov.uk" TargetMode="External"/><Relationship Id="rId1" Type="http://schemas.openxmlformats.org/officeDocument/2006/relationships/slideLayout" Target="../slideLayouts/slideLayout2.xml"/><Relationship Id="rId6" Type="http://schemas.openxmlformats.org/officeDocument/2006/relationships/image" Target="../media/image1.jpg"/><Relationship Id="rId5" Type="http://schemas.openxmlformats.org/officeDocument/2006/relationships/hyperlink" Target="https://compass-uk.org/services/compass-changing-lives/" TargetMode="External"/><Relationship Id="rId4" Type="http://schemas.openxmlformats.org/officeDocument/2006/relationships/hyperlink" Target="https://derbyandderbyshireemotionalhealthandwellbeing.uk/" TargetMode="External"/></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kilburninfderbyshire-my.sharepoint.com/personal/louises65_kilburn-inf_derbyshire_sch_uk/Documents/SEND%202025/Heanor%20Hub%20support%20poster.pdf"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localoffer.derbyshire.gov.uk/home.aspx" TargetMode="Externa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29.xml.rels><?xml version="1.0" encoding="UTF-8" standalone="yes"?>
<Relationships xmlns="http://schemas.openxmlformats.org/package/2006/relationships"><Relationship Id="rId8" Type="http://schemas.openxmlformats.org/officeDocument/2006/relationships/image" Target="../media/image7.HEIC"/><Relationship Id="rId3" Type="http://schemas.openxmlformats.org/officeDocument/2006/relationships/slide" Target="slide2.xml"/><Relationship Id="rId7"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D24C3-B45C-8276-036B-3E58FAD04BCE}"/>
              </a:ext>
            </a:extLst>
          </p:cNvPr>
          <p:cNvSpPr>
            <a:spLocks noGrp="1"/>
          </p:cNvSpPr>
          <p:nvPr>
            <p:ph type="ctrTitle"/>
          </p:nvPr>
        </p:nvSpPr>
        <p:spPr/>
        <p:txBody>
          <a:bodyPr/>
          <a:lstStyle/>
          <a:p>
            <a:r>
              <a:rPr lang="en-GB" dirty="0">
                <a:solidFill>
                  <a:schemeClr val="accent1"/>
                </a:solidFill>
                <a:latin typeface="Comic Sans MS" panose="030F0702030302020204" pitchFamily="66" charset="0"/>
              </a:rPr>
              <a:t>Kilburn Infant and Nursery School</a:t>
            </a:r>
          </a:p>
        </p:txBody>
      </p:sp>
      <p:sp>
        <p:nvSpPr>
          <p:cNvPr id="3" name="Subtitle 2">
            <a:extLst>
              <a:ext uri="{FF2B5EF4-FFF2-40B4-BE49-F238E27FC236}">
                <a16:creationId xmlns:a16="http://schemas.microsoft.com/office/drawing/2014/main" id="{6A0346F1-D44A-8F74-30C9-FBEED47A4C51}"/>
              </a:ext>
            </a:extLst>
          </p:cNvPr>
          <p:cNvSpPr>
            <a:spLocks noGrp="1"/>
          </p:cNvSpPr>
          <p:nvPr>
            <p:ph type="subTitle" idx="1"/>
          </p:nvPr>
        </p:nvSpPr>
        <p:spPr/>
        <p:txBody>
          <a:bodyPr>
            <a:normAutofit/>
          </a:bodyPr>
          <a:lstStyle/>
          <a:p>
            <a:endParaRPr lang="en-GB" sz="4400" dirty="0">
              <a:solidFill>
                <a:schemeClr val="accent1"/>
              </a:solidFill>
              <a:latin typeface="Comic Sans MS" panose="030F0702030302020204" pitchFamily="66" charset="0"/>
            </a:endParaRPr>
          </a:p>
          <a:p>
            <a:r>
              <a:rPr lang="en-GB" sz="4400" dirty="0">
                <a:solidFill>
                  <a:schemeClr val="accent1"/>
                </a:solidFill>
                <a:latin typeface="Comic Sans MS" panose="030F0702030302020204" pitchFamily="66" charset="0"/>
              </a:rPr>
              <a:t>Local Information Report 2025</a:t>
            </a:r>
          </a:p>
        </p:txBody>
      </p:sp>
      <p:pic>
        <p:nvPicPr>
          <p:cNvPr id="5" name="Picture 4" descr="A bee holding a pencil&#10;&#10;AI-generated content may be incorrect.">
            <a:extLst>
              <a:ext uri="{FF2B5EF4-FFF2-40B4-BE49-F238E27FC236}">
                <a16:creationId xmlns:a16="http://schemas.microsoft.com/office/drawing/2014/main" id="{0F3C9D70-2599-12A5-8693-40FBBC454F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0032" y="219076"/>
            <a:ext cx="1714500" cy="1714500"/>
          </a:xfrm>
          <a:prstGeom prst="rect">
            <a:avLst/>
          </a:prstGeom>
        </p:spPr>
      </p:pic>
    </p:spTree>
    <p:extLst>
      <p:ext uri="{BB962C8B-B14F-4D97-AF65-F5344CB8AC3E}">
        <p14:creationId xmlns:p14="http://schemas.microsoft.com/office/powerpoint/2010/main" val="1573210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2" name="Picture 1" descr="A bee holding a pencil&#10;&#10;AI-generated content may be incorrect.">
            <a:hlinkClick r:id="rId2" action="ppaction://hlinksldjump"/>
            <a:extLst>
              <a:ext uri="{FF2B5EF4-FFF2-40B4-BE49-F238E27FC236}">
                <a16:creationId xmlns:a16="http://schemas.microsoft.com/office/drawing/2014/main" id="{295A7194-B2C6-6061-CA19-5909E124AC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6127" y="2600991"/>
            <a:ext cx="1180443" cy="1180443"/>
          </a:xfrm>
          <a:prstGeom prst="rect">
            <a:avLst/>
          </a:prstGeom>
        </p:spPr>
      </p:pic>
      <p:sp>
        <p:nvSpPr>
          <p:cNvPr id="5" name="Oval 4">
            <a:extLst>
              <a:ext uri="{FF2B5EF4-FFF2-40B4-BE49-F238E27FC236}">
                <a16:creationId xmlns:a16="http://schemas.microsoft.com/office/drawing/2014/main" id="{0873B127-F37B-69E5-8BEE-CF7BD59D9561}"/>
              </a:ext>
            </a:extLst>
          </p:cNvPr>
          <p:cNvSpPr/>
          <p:nvPr/>
        </p:nvSpPr>
        <p:spPr>
          <a:xfrm>
            <a:off x="5488285" y="47442"/>
            <a:ext cx="3588392" cy="97004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4" action="ppaction://hlinksldjump"/>
              </a:rPr>
              <a:t>What kind of Special Educational Needs provision is made at the school?</a:t>
            </a:r>
            <a:endParaRPr lang="en-GB" sz="1400" dirty="0"/>
          </a:p>
        </p:txBody>
      </p:sp>
      <p:sp>
        <p:nvSpPr>
          <p:cNvPr id="8" name="Oval 7">
            <a:extLst>
              <a:ext uri="{FF2B5EF4-FFF2-40B4-BE49-F238E27FC236}">
                <a16:creationId xmlns:a16="http://schemas.microsoft.com/office/drawing/2014/main" id="{6D894619-65BC-5520-35DF-1F4920F30F10}"/>
              </a:ext>
            </a:extLst>
          </p:cNvPr>
          <p:cNvSpPr/>
          <p:nvPr/>
        </p:nvSpPr>
        <p:spPr>
          <a:xfrm>
            <a:off x="6849851" y="1323742"/>
            <a:ext cx="1868127" cy="117319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5" action="ppaction://hlinksldjump"/>
              </a:rPr>
              <a:t>Who should I contact regarding SEND?</a:t>
            </a:r>
            <a:endParaRPr lang="en-GB" sz="1400" dirty="0"/>
          </a:p>
        </p:txBody>
      </p:sp>
      <p:sp>
        <p:nvSpPr>
          <p:cNvPr id="12" name="Oval 11">
            <a:extLst>
              <a:ext uri="{FF2B5EF4-FFF2-40B4-BE49-F238E27FC236}">
                <a16:creationId xmlns:a16="http://schemas.microsoft.com/office/drawing/2014/main" id="{FB1815B5-C49F-CF29-A313-9CCF5775EF7C}"/>
              </a:ext>
            </a:extLst>
          </p:cNvPr>
          <p:cNvSpPr/>
          <p:nvPr/>
        </p:nvSpPr>
        <p:spPr>
          <a:xfrm>
            <a:off x="9478583" y="641780"/>
            <a:ext cx="1868127" cy="126856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6" action="ppaction://hlinksldjump"/>
              </a:rPr>
              <a:t>How are children with SEND identified and assessed?</a:t>
            </a:r>
            <a:endParaRPr lang="en-GB" sz="1400" dirty="0"/>
          </a:p>
        </p:txBody>
      </p:sp>
      <p:sp>
        <p:nvSpPr>
          <p:cNvPr id="16" name="Oval 15">
            <a:extLst>
              <a:ext uri="{FF2B5EF4-FFF2-40B4-BE49-F238E27FC236}">
                <a16:creationId xmlns:a16="http://schemas.microsoft.com/office/drawing/2014/main" id="{72F48A21-7C2F-EA3F-7D58-F6AE0CF77098}"/>
              </a:ext>
            </a:extLst>
          </p:cNvPr>
          <p:cNvSpPr/>
          <p:nvPr/>
        </p:nvSpPr>
        <p:spPr>
          <a:xfrm>
            <a:off x="6777761" y="2781116"/>
            <a:ext cx="2467897" cy="1127032"/>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7" action="ppaction://hlinksldjump"/>
              </a:rPr>
              <a:t>How does the school evaluate the effectiveness of its provision for pupils with SEND?</a:t>
            </a:r>
            <a:endParaRPr lang="en-GB" sz="1400" dirty="0"/>
          </a:p>
        </p:txBody>
      </p:sp>
      <p:sp>
        <p:nvSpPr>
          <p:cNvPr id="19" name="Oval 18">
            <a:extLst>
              <a:ext uri="{FF2B5EF4-FFF2-40B4-BE49-F238E27FC236}">
                <a16:creationId xmlns:a16="http://schemas.microsoft.com/office/drawing/2014/main" id="{EAF7E63F-E542-5353-E25C-D758B7192E07}"/>
              </a:ext>
            </a:extLst>
          </p:cNvPr>
          <p:cNvSpPr/>
          <p:nvPr/>
        </p:nvSpPr>
        <p:spPr>
          <a:xfrm>
            <a:off x="9337198" y="2325884"/>
            <a:ext cx="2753033" cy="115903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8" action="ppaction://hlinksldjump"/>
              </a:rPr>
              <a:t>How will I know how my child is doing and how can I support them?</a:t>
            </a:r>
            <a:endParaRPr lang="en-GB" sz="1400" dirty="0"/>
          </a:p>
        </p:txBody>
      </p:sp>
      <p:sp>
        <p:nvSpPr>
          <p:cNvPr id="22" name="Oval 21">
            <a:extLst>
              <a:ext uri="{FF2B5EF4-FFF2-40B4-BE49-F238E27FC236}">
                <a16:creationId xmlns:a16="http://schemas.microsoft.com/office/drawing/2014/main" id="{6C4A83F0-ECBB-431A-F449-270448FADF50}"/>
              </a:ext>
            </a:extLst>
          </p:cNvPr>
          <p:cNvSpPr/>
          <p:nvPr/>
        </p:nvSpPr>
        <p:spPr>
          <a:xfrm>
            <a:off x="9615948" y="3633987"/>
            <a:ext cx="2290917" cy="126856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9" action="ppaction://hlinksldjump"/>
              </a:rPr>
              <a:t>How will the school staff support my child?</a:t>
            </a:r>
            <a:endParaRPr lang="en-GB" sz="1400" dirty="0"/>
          </a:p>
        </p:txBody>
      </p:sp>
      <p:sp>
        <p:nvSpPr>
          <p:cNvPr id="25" name="Oval 24">
            <a:extLst>
              <a:ext uri="{FF2B5EF4-FFF2-40B4-BE49-F238E27FC236}">
                <a16:creationId xmlns:a16="http://schemas.microsoft.com/office/drawing/2014/main" id="{256F362E-4100-4EBF-9348-A8083A950FFB}"/>
              </a:ext>
            </a:extLst>
          </p:cNvPr>
          <p:cNvSpPr/>
          <p:nvPr/>
        </p:nvSpPr>
        <p:spPr>
          <a:xfrm>
            <a:off x="9046107" y="5172715"/>
            <a:ext cx="2841379" cy="145734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0" action="ppaction://hlinksldjump"/>
              </a:rPr>
              <a:t>How does the school adapt the curriculum and learning environment for pupils with SEND? </a:t>
            </a:r>
            <a:endParaRPr lang="en-GB" sz="1400" dirty="0"/>
          </a:p>
        </p:txBody>
      </p:sp>
      <p:sp>
        <p:nvSpPr>
          <p:cNvPr id="28" name="Oval 27">
            <a:extLst>
              <a:ext uri="{FF2B5EF4-FFF2-40B4-BE49-F238E27FC236}">
                <a16:creationId xmlns:a16="http://schemas.microsoft.com/office/drawing/2014/main" id="{5C20C10B-F078-AF13-30B9-7AB39A273D40}"/>
              </a:ext>
            </a:extLst>
          </p:cNvPr>
          <p:cNvSpPr/>
          <p:nvPr/>
        </p:nvSpPr>
        <p:spPr>
          <a:xfrm>
            <a:off x="6235298" y="4241644"/>
            <a:ext cx="2841379" cy="1102318"/>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1" action="ppaction://hlinksldjump"/>
              </a:rPr>
              <a:t>How does the school decide on the amount and type of support a child will receive?</a:t>
            </a:r>
            <a:endParaRPr lang="en-GB" sz="1400" dirty="0"/>
          </a:p>
        </p:txBody>
      </p:sp>
      <p:sp>
        <p:nvSpPr>
          <p:cNvPr id="33" name="Oval 32">
            <a:extLst>
              <a:ext uri="{FF2B5EF4-FFF2-40B4-BE49-F238E27FC236}">
                <a16:creationId xmlns:a16="http://schemas.microsoft.com/office/drawing/2014/main" id="{92400DDE-E0D0-0583-0913-B56E530F6C07}"/>
              </a:ext>
            </a:extLst>
          </p:cNvPr>
          <p:cNvSpPr/>
          <p:nvPr/>
        </p:nvSpPr>
        <p:spPr>
          <a:xfrm>
            <a:off x="1509252" y="184655"/>
            <a:ext cx="3057259"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2" action="ppaction://hlinksldjump"/>
              </a:rPr>
              <a:t>What expertise and training do staff have in relation to pupils with SEND?</a:t>
            </a:r>
            <a:endParaRPr lang="en-GB" sz="1400" dirty="0"/>
          </a:p>
        </p:txBody>
      </p:sp>
      <p:sp>
        <p:nvSpPr>
          <p:cNvPr id="38" name="Oval 37">
            <a:extLst>
              <a:ext uri="{FF2B5EF4-FFF2-40B4-BE49-F238E27FC236}">
                <a16:creationId xmlns:a16="http://schemas.microsoft.com/office/drawing/2014/main" id="{B076A58B-2423-3C76-87BC-4961DF68E35C}"/>
              </a:ext>
            </a:extLst>
          </p:cNvPr>
          <p:cNvSpPr/>
          <p:nvPr/>
        </p:nvSpPr>
        <p:spPr>
          <a:xfrm>
            <a:off x="2713417" y="1477696"/>
            <a:ext cx="3190895"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3" action="ppaction://hlinksldjump"/>
              </a:rPr>
              <a:t>What support is there for a child’s social and emotional development?</a:t>
            </a:r>
            <a:endParaRPr lang="en-GB" sz="1400" dirty="0"/>
          </a:p>
        </p:txBody>
      </p:sp>
      <p:sp>
        <p:nvSpPr>
          <p:cNvPr id="39" name="Oval 38">
            <a:extLst>
              <a:ext uri="{FF2B5EF4-FFF2-40B4-BE49-F238E27FC236}">
                <a16:creationId xmlns:a16="http://schemas.microsoft.com/office/drawing/2014/main" id="{7560D301-0C74-FD9C-B21A-866A411038F6}"/>
              </a:ext>
            </a:extLst>
          </p:cNvPr>
          <p:cNvSpPr/>
          <p:nvPr/>
        </p:nvSpPr>
        <p:spPr>
          <a:xfrm>
            <a:off x="2700184" y="2770737"/>
            <a:ext cx="2553929"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4" action="ppaction://hlinksldjump"/>
              </a:rPr>
              <a:t>How accessible is the school, both indoors and outdoors?</a:t>
            </a:r>
            <a:endParaRPr lang="en-GB" sz="1400" dirty="0"/>
          </a:p>
        </p:txBody>
      </p:sp>
      <p:sp>
        <p:nvSpPr>
          <p:cNvPr id="40" name="Oval 39">
            <a:extLst>
              <a:ext uri="{FF2B5EF4-FFF2-40B4-BE49-F238E27FC236}">
                <a16:creationId xmlns:a16="http://schemas.microsoft.com/office/drawing/2014/main" id="{A329FC36-8DB4-386F-18FA-A46B54221514}"/>
              </a:ext>
            </a:extLst>
          </p:cNvPr>
          <p:cNvSpPr/>
          <p:nvPr/>
        </p:nvSpPr>
        <p:spPr>
          <a:xfrm>
            <a:off x="2847053" y="3997283"/>
            <a:ext cx="3057259"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5" action="ppaction://hlinksldjump"/>
              </a:rPr>
              <a:t>How are parents/carers involved in the school?</a:t>
            </a:r>
            <a:endParaRPr lang="en-GB" sz="1400" dirty="0"/>
          </a:p>
        </p:txBody>
      </p:sp>
      <p:sp>
        <p:nvSpPr>
          <p:cNvPr id="41" name="Oval 40">
            <a:extLst>
              <a:ext uri="{FF2B5EF4-FFF2-40B4-BE49-F238E27FC236}">
                <a16:creationId xmlns:a16="http://schemas.microsoft.com/office/drawing/2014/main" id="{98524228-EC9C-243E-8DB6-3FCC849109B1}"/>
              </a:ext>
            </a:extLst>
          </p:cNvPr>
          <p:cNvSpPr/>
          <p:nvPr/>
        </p:nvSpPr>
        <p:spPr>
          <a:xfrm>
            <a:off x="238173" y="3018413"/>
            <a:ext cx="2116430"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6" action="ppaction://hlinksldjump"/>
              </a:rPr>
              <a:t>How do school consult with children about SEND?</a:t>
            </a:r>
            <a:endParaRPr lang="en-GB" sz="1400" dirty="0"/>
          </a:p>
        </p:txBody>
      </p:sp>
      <p:sp>
        <p:nvSpPr>
          <p:cNvPr id="42" name="Oval 41">
            <a:extLst>
              <a:ext uri="{FF2B5EF4-FFF2-40B4-BE49-F238E27FC236}">
                <a16:creationId xmlns:a16="http://schemas.microsoft.com/office/drawing/2014/main" id="{F9A7A0A6-1C5A-D679-809A-4FF24F40F0FA}"/>
              </a:ext>
            </a:extLst>
          </p:cNvPr>
          <p:cNvSpPr/>
          <p:nvPr/>
        </p:nvSpPr>
        <p:spPr>
          <a:xfrm>
            <a:off x="5833641" y="5804172"/>
            <a:ext cx="3057259"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7" action="ppaction://hlinksldjump"/>
              </a:rPr>
              <a:t>Who shall I contact if I have concerns about the provision being provided?</a:t>
            </a:r>
            <a:endParaRPr lang="en-GB" sz="1400" dirty="0"/>
          </a:p>
        </p:txBody>
      </p:sp>
      <p:sp>
        <p:nvSpPr>
          <p:cNvPr id="43" name="Oval 42">
            <a:extLst>
              <a:ext uri="{FF2B5EF4-FFF2-40B4-BE49-F238E27FC236}">
                <a16:creationId xmlns:a16="http://schemas.microsoft.com/office/drawing/2014/main" id="{03AC24BC-ECDF-6627-C5DF-29D58E74A9F6}"/>
              </a:ext>
            </a:extLst>
          </p:cNvPr>
          <p:cNvSpPr/>
          <p:nvPr/>
        </p:nvSpPr>
        <p:spPr>
          <a:xfrm>
            <a:off x="2577770" y="5172715"/>
            <a:ext cx="3057259"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8" action="ppaction://hlinksldjump"/>
              </a:rPr>
              <a:t>Which other agencies might support a child with SEND?</a:t>
            </a:r>
            <a:endParaRPr lang="en-GB" sz="1400" dirty="0"/>
          </a:p>
        </p:txBody>
      </p:sp>
      <p:sp>
        <p:nvSpPr>
          <p:cNvPr id="44" name="Oval 43">
            <a:extLst>
              <a:ext uri="{FF2B5EF4-FFF2-40B4-BE49-F238E27FC236}">
                <a16:creationId xmlns:a16="http://schemas.microsoft.com/office/drawing/2014/main" id="{D11A41F3-59B1-DAFF-97DB-CA821D10BCE5}"/>
              </a:ext>
            </a:extLst>
          </p:cNvPr>
          <p:cNvSpPr/>
          <p:nvPr/>
        </p:nvSpPr>
        <p:spPr>
          <a:xfrm>
            <a:off x="62439" y="1272451"/>
            <a:ext cx="2467898" cy="1185009"/>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19" action="ppaction://hlinksldjump"/>
              </a:rPr>
              <a:t>How will the school support and prepare a child with SEND to transfer to a new setting?</a:t>
            </a:r>
            <a:endParaRPr lang="en-GB" sz="1400" dirty="0"/>
          </a:p>
        </p:txBody>
      </p:sp>
      <p:sp>
        <p:nvSpPr>
          <p:cNvPr id="45" name="Oval 44">
            <a:extLst>
              <a:ext uri="{FF2B5EF4-FFF2-40B4-BE49-F238E27FC236}">
                <a16:creationId xmlns:a16="http://schemas.microsoft.com/office/drawing/2014/main" id="{9FFD3A52-DCFC-DFAD-C99E-9B9F26FCA89B}"/>
              </a:ext>
            </a:extLst>
          </p:cNvPr>
          <p:cNvSpPr/>
          <p:nvPr/>
        </p:nvSpPr>
        <p:spPr>
          <a:xfrm>
            <a:off x="134383" y="6024961"/>
            <a:ext cx="3057259" cy="77479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20" action="ppaction://hlinksldjump"/>
              </a:rPr>
              <a:t>Is there any support for parents/carers of pupils with SEND?</a:t>
            </a:r>
            <a:endParaRPr lang="en-GB" sz="1400" dirty="0"/>
          </a:p>
        </p:txBody>
      </p:sp>
      <p:sp>
        <p:nvSpPr>
          <p:cNvPr id="46" name="Oval 45">
            <a:extLst>
              <a:ext uri="{FF2B5EF4-FFF2-40B4-BE49-F238E27FC236}">
                <a16:creationId xmlns:a16="http://schemas.microsoft.com/office/drawing/2014/main" id="{1953F6FB-5075-B726-DA27-37FF4077DB4E}"/>
              </a:ext>
            </a:extLst>
          </p:cNvPr>
          <p:cNvSpPr/>
          <p:nvPr/>
        </p:nvSpPr>
        <p:spPr>
          <a:xfrm>
            <a:off x="331827" y="4609203"/>
            <a:ext cx="1706672" cy="10331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hlinkClick r:id="rId21" action="ppaction://hlinksldjump"/>
              </a:rPr>
              <a:t>What is the Derbyshire Local Offer?</a:t>
            </a:r>
            <a:endParaRPr lang="en-GB" sz="1400" dirty="0"/>
          </a:p>
        </p:txBody>
      </p:sp>
    </p:spTree>
    <p:extLst>
      <p:ext uri="{BB962C8B-B14F-4D97-AF65-F5344CB8AC3E}">
        <p14:creationId xmlns:p14="http://schemas.microsoft.com/office/powerpoint/2010/main" val="1075285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94D2-A8E3-CE22-D5DA-276960742706}"/>
              </a:ext>
            </a:extLst>
          </p:cNvPr>
          <p:cNvSpPr>
            <a:spLocks noGrp="1"/>
          </p:cNvSpPr>
          <p:nvPr>
            <p:ph type="title"/>
          </p:nvPr>
        </p:nvSpPr>
        <p:spPr>
          <a:xfrm>
            <a:off x="838200" y="365126"/>
            <a:ext cx="9800303" cy="981894"/>
          </a:xfrm>
        </p:spPr>
        <p:txBody>
          <a:bodyPr>
            <a:normAutofit fontScale="90000"/>
          </a:bodyPr>
          <a:lstStyle/>
          <a:p>
            <a:br>
              <a:rPr lang="en-GB" sz="3100" dirty="0">
                <a:latin typeface="Comic Sans MS" panose="030F0702030302020204" pitchFamily="66" charset="0"/>
              </a:rPr>
            </a:br>
            <a:r>
              <a:rPr lang="en-GB" sz="3100" u="sng" dirty="0">
                <a:solidFill>
                  <a:schemeClr val="accent1"/>
                </a:solidFill>
                <a:latin typeface="Comic Sans MS" panose="030F0702030302020204" pitchFamily="66" charset="0"/>
              </a:rPr>
              <a:t>What kind of Special Educational Needs and Disabilities (SEND) provision is made at the school?</a:t>
            </a:r>
            <a:br>
              <a:rPr lang="en-GB" u="sng" dirty="0">
                <a:solidFill>
                  <a:schemeClr val="accent1"/>
                </a:solidFill>
              </a:rPr>
            </a:br>
            <a:endParaRPr lang="en-GB" u="sng" dirty="0">
              <a:solidFill>
                <a:schemeClr val="accent1"/>
              </a:solidFill>
            </a:endParaRPr>
          </a:p>
        </p:txBody>
      </p:sp>
      <p:sp>
        <p:nvSpPr>
          <p:cNvPr id="3" name="Content Placeholder 2">
            <a:extLst>
              <a:ext uri="{FF2B5EF4-FFF2-40B4-BE49-F238E27FC236}">
                <a16:creationId xmlns:a16="http://schemas.microsoft.com/office/drawing/2014/main" id="{1DA82584-1D32-4358-4FC4-AD392DE675AC}"/>
              </a:ext>
            </a:extLst>
          </p:cNvPr>
          <p:cNvSpPr>
            <a:spLocks noGrp="1"/>
          </p:cNvSpPr>
          <p:nvPr>
            <p:ph idx="1"/>
          </p:nvPr>
        </p:nvSpPr>
        <p:spPr/>
        <p:txBody>
          <a:bodyPr>
            <a:normAutofit/>
          </a:bodyPr>
          <a:lstStyle/>
          <a:p>
            <a:r>
              <a:rPr lang="en-GB" sz="2400" dirty="0">
                <a:solidFill>
                  <a:schemeClr val="accent1"/>
                </a:solidFill>
                <a:latin typeface="Comic Sans MS" panose="030F0702030302020204" pitchFamily="66" charset="0"/>
              </a:rPr>
              <a:t>Kilburn Infant and Nursery School is a small, fully inclusive mainstream school.</a:t>
            </a:r>
          </a:p>
          <a:p>
            <a:r>
              <a:rPr lang="en-GB" sz="2400" dirty="0">
                <a:solidFill>
                  <a:schemeClr val="accent1"/>
                </a:solidFill>
                <a:latin typeface="Comic Sans MS" panose="030F0702030302020204" pitchFamily="66" charset="0"/>
              </a:rPr>
              <a:t>At Kilburn Infant and Nursery School we are committed to the equality of opportunity and the provision of the highest standard of education for all our pupils, including those with Special Educational Needs and disabilities.</a:t>
            </a:r>
          </a:p>
          <a:p>
            <a:r>
              <a:rPr lang="en-GB" sz="2400" dirty="0">
                <a:solidFill>
                  <a:schemeClr val="accent1"/>
                </a:solidFill>
                <a:latin typeface="Comic Sans MS" panose="030F0702030302020204" pitchFamily="66" charset="0"/>
              </a:rPr>
              <a:t>At Kilburn Infant and Nursery School we are committed to the equality of opportunity and the provision of the highest standard of education for all our pupils.</a:t>
            </a:r>
          </a:p>
          <a:p>
            <a:endParaRPr lang="en-GB" sz="2400" dirty="0">
              <a:solidFill>
                <a:schemeClr val="accent1"/>
              </a:solidFill>
              <a:latin typeface="Comic Sans MS" panose="030F0702030302020204" pitchFamily="66" charset="0"/>
            </a:endParaRPr>
          </a:p>
          <a:p>
            <a:r>
              <a:rPr lang="en-GB" sz="2400" dirty="0">
                <a:solidFill>
                  <a:schemeClr val="accent1"/>
                </a:solidFill>
                <a:latin typeface="Comic Sans MS" panose="030F0702030302020204" pitchFamily="66" charset="0"/>
              </a:rPr>
              <a:t>             </a:t>
            </a:r>
          </a:p>
        </p:txBody>
      </p:sp>
      <p:pic>
        <p:nvPicPr>
          <p:cNvPr id="4" name="Picture 3" descr="A bee holding a pencil&#10;&#10;AI-generated content may be incorrect.">
            <a:extLst>
              <a:ext uri="{FF2B5EF4-FFF2-40B4-BE49-F238E27FC236}">
                <a16:creationId xmlns:a16="http://schemas.microsoft.com/office/drawing/2014/main" id="{DD24F632-7A64-01BF-4488-931622F495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25C373CD-6E9A-C6A1-81E6-6E31EDC53DE5}"/>
              </a:ext>
            </a:extLst>
          </p:cNvPr>
          <p:cNvSpPr/>
          <p:nvPr/>
        </p:nvSpPr>
        <p:spPr>
          <a:xfrm>
            <a:off x="983227" y="5574890"/>
            <a:ext cx="1209368"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00685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C7B06A47-29B8-179C-6A0F-3AE691519F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41C7B7-5C62-FF68-88E7-21ED7592D3F7}"/>
              </a:ext>
            </a:extLst>
          </p:cNvPr>
          <p:cNvSpPr>
            <a:spLocks noGrp="1"/>
          </p:cNvSpPr>
          <p:nvPr>
            <p:ph type="title"/>
          </p:nvPr>
        </p:nvSpPr>
        <p:spPr>
          <a:xfrm>
            <a:off x="838200" y="365126"/>
            <a:ext cx="9800303" cy="981894"/>
          </a:xfrm>
        </p:spPr>
        <p:txBody>
          <a:bodyPr>
            <a:normAutofit fontScale="90000"/>
          </a:bodyPr>
          <a:lstStyle/>
          <a:p>
            <a:br>
              <a:rPr lang="en-GB" sz="3100" dirty="0">
                <a:latin typeface="Comic Sans MS" panose="030F0702030302020204" pitchFamily="66" charset="0"/>
              </a:rPr>
            </a:br>
            <a:r>
              <a:rPr lang="en-GB" sz="3200" u="sng" dirty="0">
                <a:solidFill>
                  <a:schemeClr val="accent1"/>
                </a:solidFill>
                <a:latin typeface="Comic Sans MS" panose="030F0702030302020204" pitchFamily="66" charset="0"/>
              </a:rPr>
              <a:t>Who should I contact regarding SEND</a:t>
            </a:r>
            <a:r>
              <a:rPr lang="en-GB" sz="3100" u="sng" dirty="0">
                <a:solidFill>
                  <a:schemeClr val="accent1"/>
                </a:solidFill>
                <a:latin typeface="Comic Sans MS" panose="030F0702030302020204" pitchFamily="66" charset="0"/>
              </a:rPr>
              <a:t>?</a:t>
            </a:r>
            <a:br>
              <a:rPr lang="en-GB" u="sng" dirty="0">
                <a:solidFill>
                  <a:schemeClr val="accent1"/>
                </a:solidFill>
              </a:rPr>
            </a:br>
            <a:endParaRPr lang="en-GB" u="sng" dirty="0">
              <a:solidFill>
                <a:schemeClr val="accent1"/>
              </a:solidFill>
            </a:endParaRPr>
          </a:p>
        </p:txBody>
      </p:sp>
      <p:sp>
        <p:nvSpPr>
          <p:cNvPr id="3" name="Content Placeholder 2">
            <a:extLst>
              <a:ext uri="{FF2B5EF4-FFF2-40B4-BE49-F238E27FC236}">
                <a16:creationId xmlns:a16="http://schemas.microsoft.com/office/drawing/2014/main" id="{B918E622-A03C-B8A4-8292-D103236FDD7C}"/>
              </a:ext>
            </a:extLst>
          </p:cNvPr>
          <p:cNvSpPr>
            <a:spLocks noGrp="1"/>
          </p:cNvSpPr>
          <p:nvPr>
            <p:ph idx="1"/>
          </p:nvPr>
        </p:nvSpPr>
        <p:spPr/>
        <p:txBody>
          <a:bodyPr>
            <a:normAutofit fontScale="92500" lnSpcReduction="10000"/>
          </a:bodyPr>
          <a:lstStyle/>
          <a:p>
            <a:r>
              <a:rPr lang="en-GB" dirty="0">
                <a:solidFill>
                  <a:schemeClr val="accent1"/>
                </a:solidFill>
                <a:latin typeface="Comic Sans MS" panose="030F0702030302020204" pitchFamily="66" charset="0"/>
              </a:rPr>
              <a:t>The Head teacher is Mrs Joanne Baillie.</a:t>
            </a:r>
          </a:p>
          <a:p>
            <a:r>
              <a:rPr lang="en-GB" dirty="0">
                <a:solidFill>
                  <a:schemeClr val="accent1"/>
                </a:solidFill>
                <a:latin typeface="Comic Sans MS" panose="030F0702030302020204" pitchFamily="66" charset="0"/>
              </a:rPr>
              <a:t>The Inclusion Leader is Mrs Louise Swinfield.</a:t>
            </a:r>
          </a:p>
          <a:p>
            <a:endParaRPr lang="en-GB" dirty="0">
              <a:solidFill>
                <a:schemeClr val="accent1"/>
              </a:solidFill>
              <a:latin typeface="Comic Sans MS" panose="030F0702030302020204" pitchFamily="66" charset="0"/>
            </a:endParaRPr>
          </a:p>
          <a:p>
            <a:endParaRPr lang="en-GB" dirty="0">
              <a:solidFill>
                <a:schemeClr val="accent1"/>
              </a:solidFill>
              <a:latin typeface="Comic Sans MS" panose="030F0702030302020204" pitchFamily="66" charset="0"/>
            </a:endParaRPr>
          </a:p>
          <a:p>
            <a:r>
              <a:rPr lang="en-GB" dirty="0">
                <a:solidFill>
                  <a:schemeClr val="accent1"/>
                </a:solidFill>
                <a:latin typeface="Comic Sans MS" panose="030F0702030302020204" pitchFamily="66" charset="0"/>
              </a:rPr>
              <a:t>The SEND Governor is currently Mr Shaun Kearney.</a:t>
            </a:r>
          </a:p>
          <a:p>
            <a:r>
              <a:rPr lang="en-GB" dirty="0">
                <a:solidFill>
                  <a:schemeClr val="accent1"/>
                </a:solidFill>
                <a:latin typeface="Comic Sans MS" panose="030F0702030302020204" pitchFamily="66" charset="0"/>
              </a:rPr>
              <a:t>Mrs Swinfield can be contacted directly on 01332 880449 or at louises65@kilburn-inf.derbyshire.sch.uk</a:t>
            </a:r>
          </a:p>
          <a:p>
            <a:endParaRPr lang="en-GB" dirty="0"/>
          </a:p>
          <a:p>
            <a:endParaRPr lang="en-GB" dirty="0">
              <a:solidFill>
                <a:schemeClr val="accent1"/>
              </a:solidFill>
              <a:latin typeface="Comic Sans MS" panose="030F0702030302020204" pitchFamily="66" charset="0"/>
            </a:endParaRPr>
          </a:p>
          <a:p>
            <a:pPr marL="0" indent="0">
              <a:buNone/>
            </a:pPr>
            <a:r>
              <a:rPr lang="en-GB" dirty="0">
                <a:solidFill>
                  <a:schemeClr val="accent1"/>
                </a:solidFill>
                <a:latin typeface="Comic Sans MS" panose="030F0702030302020204" pitchFamily="66" charset="0"/>
              </a:rPr>
              <a:t>            </a:t>
            </a:r>
          </a:p>
          <a:p>
            <a:endParaRPr lang="en-GB" dirty="0"/>
          </a:p>
        </p:txBody>
      </p:sp>
      <p:pic>
        <p:nvPicPr>
          <p:cNvPr id="4" name="Picture 3" descr="A bee holding a pencil&#10;&#10;AI-generated content may be incorrect.">
            <a:extLst>
              <a:ext uri="{FF2B5EF4-FFF2-40B4-BE49-F238E27FC236}">
                <a16:creationId xmlns:a16="http://schemas.microsoft.com/office/drawing/2014/main" id="{D3B756B0-037F-E732-3A8E-CE0A7A692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3E09ABE3-88E4-AC15-5DE1-0C8F93DE87BE}"/>
              </a:ext>
            </a:extLst>
          </p:cNvPr>
          <p:cNvSpPr/>
          <p:nvPr/>
        </p:nvSpPr>
        <p:spPr>
          <a:xfrm>
            <a:off x="914402" y="5279922"/>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drawing of a person's face&#10;&#10;AI-generated content may be incorrect.">
            <a:extLst>
              <a:ext uri="{FF2B5EF4-FFF2-40B4-BE49-F238E27FC236}">
                <a16:creationId xmlns:a16="http://schemas.microsoft.com/office/drawing/2014/main" id="{A104B1D5-B047-2E22-CDC4-729E5806A8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7978919" y="965232"/>
            <a:ext cx="2905102" cy="2178827"/>
          </a:xfrm>
          <a:prstGeom prst="rect">
            <a:avLst/>
          </a:prstGeom>
        </p:spPr>
      </p:pic>
    </p:spTree>
    <p:extLst>
      <p:ext uri="{BB962C8B-B14F-4D97-AF65-F5344CB8AC3E}">
        <p14:creationId xmlns:p14="http://schemas.microsoft.com/office/powerpoint/2010/main" val="304245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87B6DA0C-9452-30E7-EBDC-B9AB5C5E1F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CE5A60-B741-B631-D9CD-904D5B159753}"/>
              </a:ext>
            </a:extLst>
          </p:cNvPr>
          <p:cNvSpPr>
            <a:spLocks noGrp="1"/>
          </p:cNvSpPr>
          <p:nvPr>
            <p:ph type="title"/>
          </p:nvPr>
        </p:nvSpPr>
        <p:spPr>
          <a:xfrm>
            <a:off x="801329" y="365127"/>
            <a:ext cx="9800303" cy="981894"/>
          </a:xfrm>
        </p:spPr>
        <p:txBody>
          <a:bodyPr>
            <a:normAutofit fontScale="90000"/>
          </a:bodyPr>
          <a:lstStyle/>
          <a:p>
            <a:br>
              <a:rPr lang="en-GB" sz="3200" dirty="0"/>
            </a:br>
            <a:r>
              <a:rPr lang="en-GB" sz="3200" u="sng" dirty="0">
                <a:solidFill>
                  <a:schemeClr val="accent1"/>
                </a:solidFill>
                <a:latin typeface="Comic Sans MS" panose="030F0702030302020204" pitchFamily="66" charset="0"/>
              </a:rPr>
              <a:t>How are children with SEND identified and assessed</a:t>
            </a:r>
            <a:r>
              <a:rPr lang="en-GB" sz="3100" u="sng" dirty="0">
                <a:solidFill>
                  <a:schemeClr val="accent1"/>
                </a:solidFill>
                <a:latin typeface="Comic Sans MS" panose="030F0702030302020204" pitchFamily="66" charset="0"/>
              </a:rPr>
              <a:t>?</a:t>
            </a:r>
            <a:br>
              <a:rPr lang="en-GB" u="sng" dirty="0">
                <a:solidFill>
                  <a:schemeClr val="accent1"/>
                </a:solidFill>
              </a:rPr>
            </a:br>
            <a:endParaRPr lang="en-GB" u="sng" dirty="0">
              <a:solidFill>
                <a:schemeClr val="accent1"/>
              </a:solidFill>
            </a:endParaRPr>
          </a:p>
        </p:txBody>
      </p:sp>
      <p:sp>
        <p:nvSpPr>
          <p:cNvPr id="3" name="Content Placeholder 2">
            <a:extLst>
              <a:ext uri="{FF2B5EF4-FFF2-40B4-BE49-F238E27FC236}">
                <a16:creationId xmlns:a16="http://schemas.microsoft.com/office/drawing/2014/main" id="{25923A1C-D625-0B8B-27A7-535C40A8AE03}"/>
              </a:ext>
            </a:extLst>
          </p:cNvPr>
          <p:cNvSpPr>
            <a:spLocks noGrp="1"/>
          </p:cNvSpPr>
          <p:nvPr>
            <p:ph idx="1"/>
          </p:nvPr>
        </p:nvSpPr>
        <p:spPr>
          <a:xfrm>
            <a:off x="838200" y="924232"/>
            <a:ext cx="10515600" cy="5568641"/>
          </a:xfrm>
        </p:spPr>
        <p:txBody>
          <a:bodyPr>
            <a:normAutofit/>
          </a:bodyPr>
          <a:lstStyle/>
          <a:p>
            <a:pPr marL="0" indent="0">
              <a:buNone/>
            </a:pPr>
            <a:endParaRPr lang="en-GB" sz="2600" dirty="0">
              <a:solidFill>
                <a:schemeClr val="accent1"/>
              </a:solidFill>
              <a:latin typeface="Comic Sans MS" panose="030F0702030302020204" pitchFamily="66" charset="0"/>
            </a:endParaRPr>
          </a:p>
          <a:p>
            <a:pPr marL="0" indent="0">
              <a:buNone/>
            </a:pPr>
            <a:r>
              <a:rPr lang="en-GB" sz="2600" dirty="0">
                <a:solidFill>
                  <a:schemeClr val="accent1"/>
                </a:solidFill>
                <a:latin typeface="Comic Sans MS" panose="030F0702030302020204" pitchFamily="66" charset="0"/>
              </a:rPr>
              <a:t>When your child starts school, we will assess them using a variety of assessments and observations, including liaising closely with pre-schools, previous settings and parents/carers.</a:t>
            </a:r>
          </a:p>
          <a:p>
            <a:pPr marL="0" indent="0">
              <a:buNone/>
            </a:pPr>
            <a:endParaRPr lang="en-GB" sz="2600" dirty="0">
              <a:solidFill>
                <a:schemeClr val="accent1"/>
              </a:solidFill>
              <a:latin typeface="Comic Sans MS" panose="030F0702030302020204" pitchFamily="66" charset="0"/>
            </a:endParaRPr>
          </a:p>
          <a:p>
            <a:pPr marL="0" indent="0">
              <a:buNone/>
            </a:pPr>
            <a:r>
              <a:rPr lang="en-GB" sz="2600" dirty="0">
                <a:solidFill>
                  <a:schemeClr val="accent1"/>
                </a:solidFill>
                <a:latin typeface="Comic Sans MS" panose="030F0702030302020204" pitchFamily="66" charset="0"/>
              </a:rPr>
              <a:t>Pupils who may have Special Educational Needs and Disabilities can be identified in a number of ways. The use of school’s data tracking identifies pupils who are not making expected progress or are not on track to achieve their end of level target.</a:t>
            </a:r>
          </a:p>
          <a:p>
            <a:pPr marL="0" indent="0">
              <a:buNone/>
            </a:pPr>
            <a:r>
              <a:rPr lang="en-GB" sz="2600" dirty="0">
                <a:solidFill>
                  <a:schemeClr val="accent1"/>
                </a:solidFill>
                <a:latin typeface="Comic Sans MS" panose="030F0702030302020204" pitchFamily="66" charset="0"/>
              </a:rPr>
              <a:t>Concerns voiced by parents/carers, a member of staff, an external professional or the child themselves. Pupils may come to us with outside agencies already involved.</a:t>
            </a:r>
          </a:p>
          <a:p>
            <a:pPr marL="0" indent="0">
              <a:buNone/>
            </a:pPr>
            <a:endParaRPr lang="en-GB" sz="3300" dirty="0">
              <a:solidFill>
                <a:schemeClr val="accent1"/>
              </a:solidFill>
              <a:latin typeface="Comic Sans MS" panose="030F0702030302020204" pitchFamily="66" charset="0"/>
            </a:endParaRPr>
          </a:p>
        </p:txBody>
      </p:sp>
      <p:pic>
        <p:nvPicPr>
          <p:cNvPr id="4" name="Picture 3" descr="A bee holding a pencil&#10;&#10;AI-generated content may be incorrect.">
            <a:extLst>
              <a:ext uri="{FF2B5EF4-FFF2-40B4-BE49-F238E27FC236}">
                <a16:creationId xmlns:a16="http://schemas.microsoft.com/office/drawing/2014/main" id="{B92E5C91-6735-22B7-AA63-7AFD9B9D66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578D6AC1-85C3-AF71-51C1-00486B544EF1}"/>
              </a:ext>
            </a:extLst>
          </p:cNvPr>
          <p:cNvSpPr/>
          <p:nvPr/>
        </p:nvSpPr>
        <p:spPr>
          <a:xfrm rot="10800000">
            <a:off x="10154265" y="5933768"/>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9778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0BDFBCB8-1120-01E6-2805-2FA0D1E5E3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B08E19-3353-E154-9678-F79770533232}"/>
              </a:ext>
            </a:extLst>
          </p:cNvPr>
          <p:cNvSpPr>
            <a:spLocks noGrp="1"/>
          </p:cNvSpPr>
          <p:nvPr>
            <p:ph type="title"/>
          </p:nvPr>
        </p:nvSpPr>
        <p:spPr>
          <a:xfrm>
            <a:off x="838200" y="365126"/>
            <a:ext cx="9800303" cy="906132"/>
          </a:xfrm>
        </p:spPr>
        <p:txBody>
          <a:bodyPr>
            <a:normAutofit fontScale="90000"/>
          </a:bodyPr>
          <a:lstStyle/>
          <a:p>
            <a:br>
              <a:rPr lang="en-GB" sz="3200" dirty="0"/>
            </a:br>
            <a:r>
              <a:rPr lang="en-GB" sz="3200" u="sng" dirty="0">
                <a:solidFill>
                  <a:schemeClr val="accent1"/>
                </a:solidFill>
                <a:latin typeface="Comic Sans MS" panose="030F0702030302020204" pitchFamily="66" charset="0"/>
              </a:rPr>
              <a:t>How are children with SEND identified and assessed continued…</a:t>
            </a:r>
            <a:r>
              <a:rPr lang="en-GB" sz="3100" u="sng" dirty="0">
                <a:solidFill>
                  <a:schemeClr val="accent1"/>
                </a:solidFill>
                <a:latin typeface="Comic Sans MS" panose="030F0702030302020204" pitchFamily="66" charset="0"/>
              </a:rPr>
              <a:t>?</a:t>
            </a:r>
            <a:br>
              <a:rPr lang="en-GB" u="sng" dirty="0">
                <a:solidFill>
                  <a:schemeClr val="accent1"/>
                </a:solidFill>
              </a:rPr>
            </a:br>
            <a:endParaRPr lang="en-GB" u="sng" dirty="0">
              <a:solidFill>
                <a:schemeClr val="accent1"/>
              </a:solidFill>
            </a:endParaRPr>
          </a:p>
        </p:txBody>
      </p:sp>
      <p:sp>
        <p:nvSpPr>
          <p:cNvPr id="3" name="Content Placeholder 2">
            <a:extLst>
              <a:ext uri="{FF2B5EF4-FFF2-40B4-BE49-F238E27FC236}">
                <a16:creationId xmlns:a16="http://schemas.microsoft.com/office/drawing/2014/main" id="{BDCF4664-76DC-DD97-C55D-2139DFB1FF8D}"/>
              </a:ext>
            </a:extLst>
          </p:cNvPr>
          <p:cNvSpPr>
            <a:spLocks noGrp="1"/>
          </p:cNvSpPr>
          <p:nvPr>
            <p:ph idx="1"/>
          </p:nvPr>
        </p:nvSpPr>
        <p:spPr>
          <a:xfrm>
            <a:off x="838200" y="1347019"/>
            <a:ext cx="10515600" cy="5145854"/>
          </a:xfrm>
        </p:spPr>
        <p:txBody>
          <a:bodyPr>
            <a:normAutofit/>
          </a:bodyPr>
          <a:lstStyle/>
          <a:p>
            <a:pPr marL="0" indent="0">
              <a:buNone/>
            </a:pPr>
            <a:r>
              <a:rPr lang="en-GB" sz="2600" dirty="0">
                <a:solidFill>
                  <a:schemeClr val="accent1"/>
                </a:solidFill>
                <a:latin typeface="Comic Sans MS" panose="030F0702030302020204" pitchFamily="66" charset="0"/>
              </a:rPr>
              <a:t>Kilburn Infant and Nursery School has links with outside agencies including but not limited to Paediatricians, Educational Psychology, Inclusion Support Advisory Service, Early Years SEN Service, Speech Therapy and Support Services for children with physical, visual and sensory impairments.</a:t>
            </a:r>
          </a:p>
          <a:p>
            <a:pPr marL="0" indent="0">
              <a:buNone/>
            </a:pPr>
            <a:r>
              <a:rPr lang="en-GB" sz="2600" dirty="0">
                <a:solidFill>
                  <a:schemeClr val="accent1"/>
                </a:solidFill>
                <a:latin typeface="Comic Sans MS" panose="030F0702030302020204" pitchFamily="66" charset="0"/>
              </a:rPr>
              <a:t>The Inclusion Leader makes referrals to these outside agencies as needed.</a:t>
            </a:r>
          </a:p>
          <a:p>
            <a:pPr marL="0" indent="0">
              <a:buNone/>
            </a:pPr>
            <a:r>
              <a:rPr lang="en-GB" sz="2600" dirty="0">
                <a:solidFill>
                  <a:schemeClr val="accent1"/>
                </a:solidFill>
                <a:latin typeface="Comic Sans MS" panose="030F0702030302020204" pitchFamily="66" charset="0"/>
              </a:rPr>
              <a:t>Progress of children with SEND is carefully monitored by scrutiny of data tracking grids and intervention monitoring. Children tracking below expected levels or making less than expected progress are identified and interventions are put in place.</a:t>
            </a:r>
          </a:p>
          <a:p>
            <a:pPr marL="0" indent="0">
              <a:buNone/>
            </a:pPr>
            <a:r>
              <a:rPr lang="en-GB" sz="2400" dirty="0">
                <a:solidFill>
                  <a:schemeClr val="accent1"/>
                </a:solidFill>
                <a:latin typeface="Comic Sans MS" panose="030F0702030302020204" pitchFamily="66" charset="0"/>
              </a:rPr>
              <a:t>                 </a:t>
            </a:r>
          </a:p>
        </p:txBody>
      </p:sp>
      <p:pic>
        <p:nvPicPr>
          <p:cNvPr id="4" name="Picture 3" descr="A bee holding a pencil&#10;&#10;AI-generated content may be incorrect.">
            <a:extLst>
              <a:ext uri="{FF2B5EF4-FFF2-40B4-BE49-F238E27FC236}">
                <a16:creationId xmlns:a16="http://schemas.microsoft.com/office/drawing/2014/main" id="{ED5EE59E-5B8B-EB62-2AE9-45126F4465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28B9C5A5-CFD2-5BF2-9AE7-377C2AE21748}"/>
              </a:ext>
            </a:extLst>
          </p:cNvPr>
          <p:cNvSpPr/>
          <p:nvPr/>
        </p:nvSpPr>
        <p:spPr>
          <a:xfrm>
            <a:off x="1111047" y="5633884"/>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590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C29E1794-B3C3-FCF5-F856-69DA8B25B4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EE7277-A8C3-5B55-A73B-481323BC679D}"/>
              </a:ext>
            </a:extLst>
          </p:cNvPr>
          <p:cNvSpPr>
            <a:spLocks noGrp="1"/>
          </p:cNvSpPr>
          <p:nvPr>
            <p:ph type="title"/>
          </p:nvPr>
        </p:nvSpPr>
        <p:spPr>
          <a:xfrm>
            <a:off x="838200" y="365126"/>
            <a:ext cx="9800303" cy="981894"/>
          </a:xfrm>
        </p:spPr>
        <p:txBody>
          <a:bodyPr>
            <a:normAutofit fontScale="90000"/>
          </a:bodyPr>
          <a:lstStyle/>
          <a:p>
            <a:br>
              <a:rPr lang="en-GB" sz="3200" dirty="0"/>
            </a:br>
            <a:r>
              <a:rPr lang="en-GB" sz="3200" u="sng" dirty="0">
                <a:solidFill>
                  <a:schemeClr val="accent1"/>
                </a:solidFill>
                <a:latin typeface="Comic Sans MS" panose="030F0702030302020204" pitchFamily="66" charset="0"/>
              </a:rPr>
              <a:t>How does the school evaluate the effectiveness of its provision for pupils with SEND</a:t>
            </a:r>
            <a:r>
              <a:rPr lang="en-GB" sz="3100" u="sng" dirty="0">
                <a:solidFill>
                  <a:schemeClr val="accent1"/>
                </a:solidFill>
                <a:latin typeface="Comic Sans MS" panose="030F0702030302020204" pitchFamily="66" charset="0"/>
              </a:rPr>
              <a:t>?</a:t>
            </a:r>
            <a:br>
              <a:rPr lang="en-GB" u="sng" dirty="0">
                <a:solidFill>
                  <a:schemeClr val="accent1"/>
                </a:solidFill>
                <a:latin typeface="Comic Sans MS" panose="030F0702030302020204" pitchFamily="66" charset="0"/>
              </a:rPr>
            </a:br>
            <a:endParaRPr lang="en-GB" u="sng"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B5678643-15FE-CE28-2E91-B5B8209A2BA8}"/>
              </a:ext>
            </a:extLst>
          </p:cNvPr>
          <p:cNvSpPr>
            <a:spLocks noGrp="1"/>
          </p:cNvSpPr>
          <p:nvPr>
            <p:ph idx="1"/>
          </p:nvPr>
        </p:nvSpPr>
        <p:spPr/>
        <p:txBody>
          <a:bodyPr>
            <a:normAutofit/>
          </a:bodyPr>
          <a:lstStyle/>
          <a:p>
            <a:pPr marL="0" indent="0">
              <a:buNone/>
            </a:pPr>
            <a:r>
              <a:rPr lang="en-GB" sz="2400" dirty="0">
                <a:solidFill>
                  <a:schemeClr val="accent1"/>
                </a:solidFill>
                <a:latin typeface="Comic Sans MS" panose="030F0702030302020204" pitchFamily="66" charset="0"/>
              </a:rPr>
              <a:t>Governors are involved in this process and regular meetings take place to look at provision and pupil groups.</a:t>
            </a:r>
          </a:p>
          <a:p>
            <a:pPr marL="0" indent="0">
              <a:buNone/>
            </a:pPr>
            <a:r>
              <a:rPr lang="en-GB" sz="2400" dirty="0">
                <a:solidFill>
                  <a:schemeClr val="accent1"/>
                </a:solidFill>
                <a:latin typeface="Comic Sans MS" panose="030F0702030302020204" pitchFamily="66" charset="0"/>
              </a:rPr>
              <a:t>All pupils who access an intervention are monitored closely and entry and exit data is used. The increase in attainment is analysed to ascertain whether the progress made on the intervention is below expected, expected or better than expected.</a:t>
            </a:r>
          </a:p>
          <a:p>
            <a:pPr marL="0" indent="0">
              <a:buNone/>
            </a:pPr>
            <a:r>
              <a:rPr lang="en-GB" sz="2400" dirty="0">
                <a:solidFill>
                  <a:schemeClr val="accent1"/>
                </a:solidFill>
                <a:latin typeface="Comic Sans MS" panose="030F0702030302020204" pitchFamily="66" charset="0"/>
              </a:rPr>
              <a:t>Provision mapping by class teachers is done alongside the Inclusion Leader and overseen by the Head teacher to ensure that all teachers provide a relevant and enriching curriculum for pupils of all abilities and developmental stages.</a:t>
            </a:r>
          </a:p>
          <a:p>
            <a:pPr marL="0" indent="0">
              <a:buNone/>
            </a:pPr>
            <a:r>
              <a:rPr lang="en-GB" sz="2400" dirty="0">
                <a:solidFill>
                  <a:schemeClr val="accent1"/>
                </a:solidFill>
                <a:latin typeface="Comic Sans MS" panose="030F0702030302020204" pitchFamily="66" charset="0"/>
              </a:rPr>
              <a:t>                </a:t>
            </a:r>
          </a:p>
        </p:txBody>
      </p:sp>
      <p:pic>
        <p:nvPicPr>
          <p:cNvPr id="4" name="Picture 3" descr="A bee holding a pencil&#10;&#10;AI-generated content may be incorrect.">
            <a:extLst>
              <a:ext uri="{FF2B5EF4-FFF2-40B4-BE49-F238E27FC236}">
                <a16:creationId xmlns:a16="http://schemas.microsoft.com/office/drawing/2014/main" id="{9B904D73-AB58-167D-83AB-D46B1AFFE4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C1FC1CF2-377E-367F-5F2D-9C598521A1D8}"/>
              </a:ext>
            </a:extLst>
          </p:cNvPr>
          <p:cNvSpPr/>
          <p:nvPr/>
        </p:nvSpPr>
        <p:spPr>
          <a:xfrm>
            <a:off x="1032390" y="5820696"/>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2320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913A543B-E2C7-1FFD-D350-D0D946F16D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109FA2-E23A-9AD9-7A24-DA1EE346111B}"/>
              </a:ext>
            </a:extLst>
          </p:cNvPr>
          <p:cNvSpPr>
            <a:spLocks noGrp="1"/>
          </p:cNvSpPr>
          <p:nvPr>
            <p:ph type="title"/>
          </p:nvPr>
        </p:nvSpPr>
        <p:spPr>
          <a:xfrm>
            <a:off x="963275" y="289364"/>
            <a:ext cx="9800303" cy="981894"/>
          </a:xfrm>
        </p:spPr>
        <p:txBody>
          <a:bodyPr>
            <a:normAutofit fontScale="90000"/>
          </a:bodyPr>
          <a:lstStyle/>
          <a:p>
            <a:br>
              <a:rPr lang="en-GB" sz="3200" dirty="0"/>
            </a:br>
            <a:br>
              <a:rPr lang="en-GB" sz="3200" dirty="0"/>
            </a:br>
            <a:br>
              <a:rPr lang="en-GB" sz="3200" dirty="0"/>
            </a:br>
            <a:r>
              <a:rPr lang="en-GB" sz="2700" u="sng" dirty="0">
                <a:solidFill>
                  <a:schemeClr val="accent1"/>
                </a:solidFill>
                <a:latin typeface="Comic Sans MS" panose="030F0702030302020204" pitchFamily="66" charset="0"/>
              </a:rPr>
              <a:t>How will I know how my child is doing and how can I support them?</a:t>
            </a:r>
            <a:br>
              <a:rPr lang="en-GB" sz="2700" u="sng" dirty="0">
                <a:solidFill>
                  <a:schemeClr val="accent1"/>
                </a:solidFill>
                <a:latin typeface="Comic Sans MS" panose="030F0702030302020204" pitchFamily="66" charset="0"/>
              </a:rPr>
            </a:br>
            <a:br>
              <a:rPr lang="en-GB" dirty="0">
                <a:solidFill>
                  <a:schemeClr val="accent1"/>
                </a:solidFill>
                <a:latin typeface="Comic Sans MS" panose="030F0702030302020204" pitchFamily="66" charset="0"/>
              </a:rPr>
            </a:br>
            <a:endParaRPr lang="en-GB"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5977DCA0-A02D-635D-437A-B6C323BAA61C}"/>
              </a:ext>
            </a:extLst>
          </p:cNvPr>
          <p:cNvSpPr>
            <a:spLocks noGrp="1"/>
          </p:cNvSpPr>
          <p:nvPr>
            <p:ph idx="1"/>
          </p:nvPr>
        </p:nvSpPr>
        <p:spPr>
          <a:xfrm>
            <a:off x="838200" y="1347020"/>
            <a:ext cx="10515600" cy="5145854"/>
          </a:xfrm>
        </p:spPr>
        <p:txBody>
          <a:bodyPr>
            <a:normAutofit fontScale="70000" lnSpcReduction="20000"/>
          </a:bodyPr>
          <a:lstStyle/>
          <a:p>
            <a:pPr marL="0" indent="0">
              <a:buNone/>
            </a:pPr>
            <a:r>
              <a:rPr lang="en-GB" sz="3000" dirty="0">
                <a:solidFill>
                  <a:schemeClr val="accent1"/>
                </a:solidFill>
                <a:latin typeface="Comic Sans MS" panose="030F0702030302020204" pitchFamily="66" charset="0"/>
              </a:rPr>
              <a:t>Assessments are carried out each term to analyse the level that each pupil is attaining. Termly Pupil Progress Review Meetings look in detail at the progress made in all areas by pupils with SEND. Where relevant, children with SEN in Early Years will be tracked using the Celebratory Checkpoints and those in key Stage One, the Formative Footprints or the Engagement Model.</a:t>
            </a:r>
          </a:p>
          <a:p>
            <a:pPr marL="0" indent="0">
              <a:buNone/>
            </a:pPr>
            <a:r>
              <a:rPr lang="en-GB" sz="3000" dirty="0">
                <a:solidFill>
                  <a:schemeClr val="accent1"/>
                </a:solidFill>
                <a:latin typeface="Comic Sans MS" panose="030F0702030302020204" pitchFamily="66" charset="0"/>
              </a:rPr>
              <a:t> </a:t>
            </a:r>
          </a:p>
          <a:p>
            <a:pPr marL="0" indent="0">
              <a:buNone/>
            </a:pPr>
            <a:r>
              <a:rPr lang="en-GB" sz="3000" dirty="0">
                <a:solidFill>
                  <a:schemeClr val="accent1"/>
                </a:solidFill>
                <a:latin typeface="Comic Sans MS" panose="030F0702030302020204" pitchFamily="66" charset="0"/>
              </a:rPr>
              <a:t>Parents/carers are involved in the review process at least 3 times a year at review meetings when a teacher will go through the targets on the SEN support plan and at pupil achievement meetings which take place three times per year. Ways in which parents/carers can help at home are discussed and form part of the SEN support plan. Teachers/Inclusion Leader may hold workshops to work with parents/carers and help them to support their child during the year.</a:t>
            </a:r>
          </a:p>
          <a:p>
            <a:pPr marL="0" indent="0">
              <a:buNone/>
            </a:pPr>
            <a:r>
              <a:rPr lang="en-GB" sz="3000" dirty="0">
                <a:solidFill>
                  <a:schemeClr val="accent1"/>
                </a:solidFill>
                <a:latin typeface="Comic Sans MS" panose="030F0702030302020204" pitchFamily="66" charset="0"/>
              </a:rPr>
              <a:t>At the end of each academic year a written report is sent to parents/carers detailing progress.</a:t>
            </a:r>
          </a:p>
          <a:p>
            <a:pPr marL="0" indent="0">
              <a:buNone/>
            </a:pPr>
            <a:r>
              <a:rPr lang="en-GB" sz="3000" dirty="0">
                <a:solidFill>
                  <a:schemeClr val="accent1"/>
                </a:solidFill>
                <a:latin typeface="Comic Sans MS" panose="030F0702030302020204" pitchFamily="66" charset="0"/>
              </a:rPr>
              <a:t>The Inclusion Leader and class teacher are available for appointments to discuss progress at any other time during the year.</a:t>
            </a:r>
          </a:p>
          <a:p>
            <a:pPr marL="0" indent="0">
              <a:buNone/>
            </a:pPr>
            <a:r>
              <a:rPr lang="en-GB" sz="3000" dirty="0">
                <a:solidFill>
                  <a:schemeClr val="accent1"/>
                </a:solidFill>
                <a:latin typeface="Comic Sans MS" panose="030F0702030302020204" pitchFamily="66" charset="0"/>
              </a:rPr>
              <a:t>Regular contact is through home/school diaries or individual pupil diaries if more appropriate. Staff also have face to face contact every day with parents/carers.</a:t>
            </a:r>
          </a:p>
          <a:p>
            <a:pPr marL="0" indent="0">
              <a:buNone/>
            </a:pPr>
            <a:r>
              <a:rPr lang="en-GB" sz="3000" dirty="0">
                <a:solidFill>
                  <a:schemeClr val="accent1"/>
                </a:solidFill>
                <a:latin typeface="Comic Sans MS" panose="030F0702030302020204" pitchFamily="66" charset="0"/>
              </a:rPr>
              <a:t>                        </a:t>
            </a:r>
          </a:p>
          <a:p>
            <a:endParaRPr lang="en-GB" dirty="0"/>
          </a:p>
        </p:txBody>
      </p:sp>
      <p:pic>
        <p:nvPicPr>
          <p:cNvPr id="4" name="Picture 3" descr="A bee holding a pencil&#10;&#10;AI-generated content may be incorrect.">
            <a:extLst>
              <a:ext uri="{FF2B5EF4-FFF2-40B4-BE49-F238E27FC236}">
                <a16:creationId xmlns:a16="http://schemas.microsoft.com/office/drawing/2014/main" id="{3DC5D4BB-D3B9-C8C3-376F-A715A7531B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2E04B0AA-3149-8A0E-B9D9-9E60D5E55985}"/>
              </a:ext>
            </a:extLst>
          </p:cNvPr>
          <p:cNvSpPr/>
          <p:nvPr/>
        </p:nvSpPr>
        <p:spPr>
          <a:xfrm>
            <a:off x="1150376" y="6030758"/>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1679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C436CCF7-6C85-83AE-DD88-520BC63647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201338-5F8E-5D4E-C6DB-00DB98A99F14}"/>
              </a:ext>
            </a:extLst>
          </p:cNvPr>
          <p:cNvSpPr>
            <a:spLocks noGrp="1"/>
          </p:cNvSpPr>
          <p:nvPr>
            <p:ph type="title"/>
          </p:nvPr>
        </p:nvSpPr>
        <p:spPr>
          <a:xfrm>
            <a:off x="838200" y="365126"/>
            <a:ext cx="9800303" cy="981894"/>
          </a:xfrm>
        </p:spPr>
        <p:txBody>
          <a:bodyPr>
            <a:normAutofit fontScale="90000"/>
          </a:bodyPr>
          <a:lstStyle/>
          <a:p>
            <a:br>
              <a:rPr lang="en-GB" sz="3200" dirty="0"/>
            </a:br>
            <a:r>
              <a:rPr lang="en-GB" sz="3200" dirty="0">
                <a:solidFill>
                  <a:schemeClr val="accent1"/>
                </a:solidFill>
                <a:latin typeface="Comic Sans MS" panose="030F0702030302020204" pitchFamily="66" charset="0"/>
              </a:rPr>
              <a:t>How will the school staff support my child?</a:t>
            </a:r>
            <a:br>
              <a:rPr lang="en-GB" dirty="0">
                <a:solidFill>
                  <a:schemeClr val="accent1"/>
                </a:solidFill>
                <a:latin typeface="Comic Sans MS" panose="030F0702030302020204" pitchFamily="66" charset="0"/>
              </a:rPr>
            </a:br>
            <a:endParaRPr lang="en-GB"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0BBBB173-4565-EAE8-670A-FDA52BF5CA22}"/>
              </a:ext>
            </a:extLst>
          </p:cNvPr>
          <p:cNvSpPr>
            <a:spLocks noGrp="1"/>
          </p:cNvSpPr>
          <p:nvPr>
            <p:ph idx="1"/>
          </p:nvPr>
        </p:nvSpPr>
        <p:spPr/>
        <p:txBody>
          <a:bodyPr/>
          <a:lstStyle/>
          <a:p>
            <a:pPr marL="0" indent="0">
              <a:buNone/>
            </a:pPr>
            <a:r>
              <a:rPr lang="en-GB" dirty="0">
                <a:solidFill>
                  <a:schemeClr val="accent1"/>
                </a:solidFill>
                <a:latin typeface="Comic Sans MS" panose="030F0702030302020204" pitchFamily="66" charset="0"/>
              </a:rPr>
              <a:t>All pupils on the SEND register have a one page profile and an SEN support plan which details their next targets and strategies undertaken to accelerate progress towards these.</a:t>
            </a:r>
          </a:p>
          <a:p>
            <a:pPr marL="0" indent="0">
              <a:buNone/>
            </a:pPr>
            <a:endParaRPr lang="en-GB" dirty="0">
              <a:solidFill>
                <a:schemeClr val="accent1"/>
              </a:solidFill>
              <a:latin typeface="Comic Sans MS" panose="030F0702030302020204" pitchFamily="66" charset="0"/>
            </a:endParaRPr>
          </a:p>
          <a:p>
            <a:pPr marL="0" indent="0">
              <a:buNone/>
            </a:pPr>
            <a:r>
              <a:rPr lang="en-GB" dirty="0">
                <a:solidFill>
                  <a:schemeClr val="accent1"/>
                </a:solidFill>
                <a:latin typeface="Comic Sans MS" panose="030F0702030302020204" pitchFamily="66" charset="0"/>
              </a:rPr>
              <a:t>All pupils with SEND receive high quality adaptive teaching: adaptive teaching strategies within the classroom and personalised resources where required.</a:t>
            </a:r>
          </a:p>
          <a:p>
            <a:pPr marL="0" indent="0">
              <a:buNone/>
            </a:pPr>
            <a:endParaRPr lang="en-GB" dirty="0"/>
          </a:p>
          <a:p>
            <a:pPr marL="0" indent="0">
              <a:buNone/>
            </a:pPr>
            <a:r>
              <a:rPr lang="en-GB" dirty="0">
                <a:solidFill>
                  <a:schemeClr val="accent1"/>
                </a:solidFill>
                <a:latin typeface="Comic Sans MS" panose="030F0702030302020204" pitchFamily="66" charset="0"/>
              </a:rPr>
              <a:t>            </a:t>
            </a:r>
          </a:p>
        </p:txBody>
      </p:sp>
      <p:pic>
        <p:nvPicPr>
          <p:cNvPr id="4" name="Picture 3" descr="A bee holding a pencil&#10;&#10;AI-generated content may be incorrect.">
            <a:extLst>
              <a:ext uri="{FF2B5EF4-FFF2-40B4-BE49-F238E27FC236}">
                <a16:creationId xmlns:a16="http://schemas.microsoft.com/office/drawing/2014/main" id="{B3E30B15-448D-A0FF-4612-DA3B2B308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414639DD-1A2F-D928-BDF0-0233110A0DBA}"/>
              </a:ext>
            </a:extLst>
          </p:cNvPr>
          <p:cNvSpPr/>
          <p:nvPr/>
        </p:nvSpPr>
        <p:spPr>
          <a:xfrm>
            <a:off x="934067" y="5388076"/>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5816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FE997979-03DB-64CD-AD76-1AB4BE184E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B90EC7-2282-A982-97BD-FE612B2D533E}"/>
              </a:ext>
            </a:extLst>
          </p:cNvPr>
          <p:cNvSpPr>
            <a:spLocks noGrp="1"/>
          </p:cNvSpPr>
          <p:nvPr>
            <p:ph type="title"/>
          </p:nvPr>
        </p:nvSpPr>
        <p:spPr>
          <a:xfrm>
            <a:off x="838200" y="365126"/>
            <a:ext cx="9800303" cy="981894"/>
          </a:xfrm>
        </p:spPr>
        <p:txBody>
          <a:bodyPr>
            <a:normAutofit/>
          </a:bodyPr>
          <a:lstStyle/>
          <a:p>
            <a:r>
              <a:rPr lang="en-GB" sz="2400" dirty="0">
                <a:solidFill>
                  <a:schemeClr val="accent1"/>
                </a:solidFill>
                <a:latin typeface="Comic Sans MS" panose="030F0702030302020204" pitchFamily="66" charset="0"/>
              </a:rPr>
              <a:t>How does the school adapt the curriculum and learning environment for pupils with SEND? </a:t>
            </a:r>
          </a:p>
        </p:txBody>
      </p:sp>
      <p:sp>
        <p:nvSpPr>
          <p:cNvPr id="3" name="Content Placeholder 2">
            <a:extLst>
              <a:ext uri="{FF2B5EF4-FFF2-40B4-BE49-F238E27FC236}">
                <a16:creationId xmlns:a16="http://schemas.microsoft.com/office/drawing/2014/main" id="{A2113B81-5E37-35A1-3B7B-FF31B6D30DE6}"/>
              </a:ext>
            </a:extLst>
          </p:cNvPr>
          <p:cNvSpPr>
            <a:spLocks noGrp="1"/>
          </p:cNvSpPr>
          <p:nvPr>
            <p:ph idx="1"/>
          </p:nvPr>
        </p:nvSpPr>
        <p:spPr>
          <a:xfrm>
            <a:off x="838200" y="1347020"/>
            <a:ext cx="10515600" cy="5338915"/>
          </a:xfrm>
        </p:spPr>
        <p:txBody>
          <a:bodyPr>
            <a:noAutofit/>
          </a:bodyPr>
          <a:lstStyle/>
          <a:p>
            <a:pPr marL="0" indent="0">
              <a:buNone/>
            </a:pPr>
            <a:r>
              <a:rPr lang="en-GB" sz="2000" dirty="0">
                <a:solidFill>
                  <a:schemeClr val="accent1"/>
                </a:solidFill>
                <a:latin typeface="Comic Sans MS" panose="030F0702030302020204" pitchFamily="66" charset="0"/>
              </a:rPr>
              <a:t>Our curriculum is broad, balanced and relevant to a changing society. Our pupils are actively engaged in their learning. We aim to ensure all pupils, including those with special educational needs and disabilities, have full curriculum entitlement and access.</a:t>
            </a:r>
          </a:p>
          <a:p>
            <a:pPr marL="0" indent="0">
              <a:buNone/>
            </a:pPr>
            <a:r>
              <a:rPr lang="en-GB" sz="2000" dirty="0">
                <a:solidFill>
                  <a:schemeClr val="accent1"/>
                </a:solidFill>
                <a:latin typeface="Comic Sans MS" panose="030F0702030302020204" pitchFamily="66" charset="0"/>
              </a:rPr>
              <a:t>We aim to provide work that is matched and therefore accessible to the broad range of pupils we teach. The in-class support provided by teaching assistants, the Inclusion Advisory Support Service and other agencies is carefully considered by each class teacher when planning, in order to ensure all pupils with Special Educational Needs and Disabilities continue to receive a broad and balanced curriculum.</a:t>
            </a:r>
          </a:p>
          <a:p>
            <a:pPr marL="0" indent="0">
              <a:buNone/>
            </a:pPr>
            <a:r>
              <a:rPr lang="en-GB" sz="2000" dirty="0">
                <a:solidFill>
                  <a:schemeClr val="accent1"/>
                </a:solidFill>
                <a:latin typeface="Comic Sans MS" panose="030F0702030302020204" pitchFamily="66" charset="0"/>
              </a:rPr>
              <a:t>If pupils are withdrawn in order to meet their Special Educational Needs, the class teacher will ensure that this does not affect the pupil’s access to the full range of curriculum activities.</a:t>
            </a:r>
          </a:p>
          <a:p>
            <a:pPr marL="0" indent="0">
              <a:buNone/>
            </a:pPr>
            <a:r>
              <a:rPr lang="en-GB" sz="2000" dirty="0">
                <a:solidFill>
                  <a:schemeClr val="accent1"/>
                </a:solidFill>
                <a:latin typeface="Comic Sans MS" panose="030F0702030302020204" pitchFamily="66" charset="0"/>
              </a:rPr>
              <a:t>Adaptive teaching will be provided in a range of ways, depending upon which is most appropriate, and will include but is not limited to; simplifying or chunking of tasks, by ability groupings, by the level of adult support, by the level of expectation, by the allocation of appropriate resources or by outcome.</a:t>
            </a:r>
          </a:p>
          <a:p>
            <a:pPr marL="0" indent="0">
              <a:buNone/>
            </a:pPr>
            <a:r>
              <a:rPr lang="en-GB" sz="2000" dirty="0">
                <a:solidFill>
                  <a:schemeClr val="accent1"/>
                </a:solidFill>
                <a:latin typeface="Comic Sans MS" panose="030F0702030302020204" pitchFamily="66" charset="0"/>
              </a:rPr>
              <a:t>Our Accessibility Plan details improvements to be made and standards to be maintained to ensure quality of access.</a:t>
            </a:r>
          </a:p>
        </p:txBody>
      </p:sp>
      <p:pic>
        <p:nvPicPr>
          <p:cNvPr id="4" name="Picture 3" descr="A bee holding a pencil&#10;&#10;AI-generated content may be incorrect.">
            <a:extLst>
              <a:ext uri="{FF2B5EF4-FFF2-40B4-BE49-F238E27FC236}">
                <a16:creationId xmlns:a16="http://schemas.microsoft.com/office/drawing/2014/main" id="{CA96D1C5-5E62-D0EA-50D7-2206586189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ACFCED02-7413-A5A1-DF37-A960CFB028B5}"/>
              </a:ext>
            </a:extLst>
          </p:cNvPr>
          <p:cNvSpPr/>
          <p:nvPr/>
        </p:nvSpPr>
        <p:spPr>
          <a:xfrm>
            <a:off x="10274374" y="6008242"/>
            <a:ext cx="978408" cy="48463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7759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1B9F7554-FBA3-5A7A-BCBC-1EBAA2B0B7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D9D37D-7189-F3C2-E83F-94810E66B907}"/>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r>
              <a:rPr lang="en-GB" sz="2800" dirty="0">
                <a:solidFill>
                  <a:schemeClr val="accent1"/>
                </a:solidFill>
                <a:latin typeface="Comic Sans MS" panose="030F0702030302020204" pitchFamily="66" charset="0"/>
              </a:rPr>
              <a:t>How does the school decide on the amount and type of support a child will receive?</a:t>
            </a:r>
            <a:br>
              <a:rPr lang="en-GB" sz="2800" dirty="0"/>
            </a:br>
            <a:endParaRPr lang="en-GB" sz="28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9C885AC7-B451-E41A-0CA6-C4C4BFCB7D5F}"/>
              </a:ext>
            </a:extLst>
          </p:cNvPr>
          <p:cNvSpPr>
            <a:spLocks noGrp="1"/>
          </p:cNvSpPr>
          <p:nvPr>
            <p:ph idx="1"/>
          </p:nvPr>
        </p:nvSpPr>
        <p:spPr>
          <a:xfrm>
            <a:off x="838200" y="1271258"/>
            <a:ext cx="10515600" cy="5355684"/>
          </a:xfrm>
        </p:spPr>
        <p:txBody>
          <a:bodyPr>
            <a:noAutofit/>
          </a:bodyPr>
          <a:lstStyle/>
          <a:p>
            <a:r>
              <a:rPr lang="en-GB" sz="2200" dirty="0">
                <a:solidFill>
                  <a:schemeClr val="accent1"/>
                </a:solidFill>
                <a:latin typeface="Comic Sans MS" panose="030F0702030302020204" pitchFamily="66" charset="0"/>
              </a:rPr>
              <a:t>The school receives funding for pupils with Special Educational Needs and Disabilities through the Local Authority. This funding is to support work with pupils with an EHCP and pupils without. The allocation is made following needs analysis discussions between the senior management team. The funding is used to purchase classroom support, buy services in to give advice and also resources.</a:t>
            </a:r>
          </a:p>
          <a:p>
            <a:r>
              <a:rPr lang="en-GB" sz="2200" dirty="0">
                <a:solidFill>
                  <a:schemeClr val="accent1"/>
                </a:solidFill>
                <a:latin typeface="Comic Sans MS" panose="030F0702030302020204" pitchFamily="66" charset="0"/>
              </a:rPr>
              <a:t>Early Years Inclusion Funding is available via application for children in Nursery. </a:t>
            </a:r>
          </a:p>
          <a:p>
            <a:r>
              <a:rPr lang="en-GB" sz="2200" dirty="0">
                <a:solidFill>
                  <a:schemeClr val="accent1"/>
                </a:solidFill>
                <a:latin typeface="Comic Sans MS" panose="030F0702030302020204" pitchFamily="66" charset="0"/>
              </a:rPr>
              <a:t>As part of the Graduated Response for individual pupils, applications may be made for additional funding to provide support for those children with more complex needs and those with needs that cannot be fully met from usually available resources. Parents/carers will always be involved in the decision making process before an application goes ahead and decisions reviewed with the Inclusion Leader when formally received. This is referred to as Inclusion Panel Funding.</a:t>
            </a:r>
          </a:p>
        </p:txBody>
      </p:sp>
      <p:pic>
        <p:nvPicPr>
          <p:cNvPr id="4" name="Picture 3" descr="A bee holding a pencil&#10;&#10;AI-generated content may be incorrect.">
            <a:extLst>
              <a:ext uri="{FF2B5EF4-FFF2-40B4-BE49-F238E27FC236}">
                <a16:creationId xmlns:a16="http://schemas.microsoft.com/office/drawing/2014/main" id="{42F93957-C83F-C493-8883-C1EADB5C48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9993902A-AC56-085A-D57E-F46FA9883278}"/>
              </a:ext>
            </a:extLst>
          </p:cNvPr>
          <p:cNvSpPr/>
          <p:nvPr/>
        </p:nvSpPr>
        <p:spPr>
          <a:xfrm rot="10800000">
            <a:off x="10038736" y="6030758"/>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8459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9D008125-60F3-5277-785A-306DE4110F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C78F49-EEEB-0D1B-1250-81DB957228C1}"/>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r>
              <a:rPr lang="en-GB" sz="2800" dirty="0">
                <a:solidFill>
                  <a:schemeClr val="accent1"/>
                </a:solidFill>
                <a:latin typeface="Comic Sans MS" panose="030F0702030302020204" pitchFamily="66" charset="0"/>
              </a:rPr>
              <a:t>How does the school decide on the amount and type of support a child will receive continued…?</a:t>
            </a:r>
            <a:br>
              <a:rPr lang="en-GB" sz="2800" dirty="0"/>
            </a:br>
            <a:endParaRPr lang="en-GB" sz="28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44ED91EC-D6E1-EAE8-77A7-97590A593C37}"/>
              </a:ext>
            </a:extLst>
          </p:cNvPr>
          <p:cNvSpPr>
            <a:spLocks noGrp="1"/>
          </p:cNvSpPr>
          <p:nvPr>
            <p:ph idx="1"/>
          </p:nvPr>
        </p:nvSpPr>
        <p:spPr>
          <a:xfrm>
            <a:off x="838200" y="1271258"/>
            <a:ext cx="10515600" cy="5355684"/>
          </a:xfrm>
        </p:spPr>
        <p:txBody>
          <a:bodyPr>
            <a:noAutofit/>
          </a:bodyPr>
          <a:lstStyle/>
          <a:p>
            <a:endParaRPr lang="en-GB" sz="2200" dirty="0">
              <a:solidFill>
                <a:schemeClr val="accent1"/>
              </a:solidFill>
              <a:latin typeface="Comic Sans MS" panose="030F0702030302020204" pitchFamily="66" charset="0"/>
            </a:endParaRPr>
          </a:p>
          <a:p>
            <a:r>
              <a:rPr lang="en-GB" sz="2200" dirty="0">
                <a:solidFill>
                  <a:schemeClr val="accent1"/>
                </a:solidFill>
                <a:latin typeface="Comic Sans MS" panose="030F0702030302020204" pitchFamily="66" charset="0"/>
              </a:rPr>
              <a:t>The school will request an Education, Health and Care Needs Assessment from the Local Authority when, despite an individualised programme of sustained intervention and SEN support the pupil remains a significant cause for concern. An Education, Health and Care Needs Assessment might also be requested by a parent/carer.</a:t>
            </a:r>
          </a:p>
          <a:p>
            <a:r>
              <a:rPr lang="en-GB" sz="2200" dirty="0">
                <a:solidFill>
                  <a:schemeClr val="accent1"/>
                </a:solidFill>
                <a:latin typeface="Comic Sans MS" panose="030F0702030302020204" pitchFamily="66" charset="0"/>
              </a:rPr>
              <a:t>An EHCP will normally be provided where, after an assessment, the LA considers the pupil requires provision beyond what the school can offer. However, the school recognises that a request for assessment does not inevitably lead to a plan.</a:t>
            </a:r>
          </a:p>
        </p:txBody>
      </p:sp>
      <p:pic>
        <p:nvPicPr>
          <p:cNvPr id="4" name="Picture 3" descr="A bee holding a pencil&#10;&#10;AI-generated content may be incorrect.">
            <a:extLst>
              <a:ext uri="{FF2B5EF4-FFF2-40B4-BE49-F238E27FC236}">
                <a16:creationId xmlns:a16="http://schemas.microsoft.com/office/drawing/2014/main" id="{9579CEA8-1629-B763-7265-AD36C24D2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D5C75008-8B92-DB7B-68BA-E142CBA73D19}"/>
              </a:ext>
            </a:extLst>
          </p:cNvPr>
          <p:cNvSpPr/>
          <p:nvPr/>
        </p:nvSpPr>
        <p:spPr>
          <a:xfrm>
            <a:off x="1051716" y="5414578"/>
            <a:ext cx="1426013" cy="669425"/>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61568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A0A35A48-D05E-91DE-8341-259B76E3AA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3731D6-9455-ACA7-1A69-6690867E9F00}"/>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200" dirty="0">
                <a:solidFill>
                  <a:schemeClr val="accent1"/>
                </a:solidFill>
                <a:latin typeface="Comic Sans MS" panose="030F0702030302020204" pitchFamily="66" charset="0"/>
              </a:rPr>
              <a:t>What support is there for a child’s social and emotional development?</a:t>
            </a: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0F4946-2B7E-931C-E0AC-2AF5C6CC7918}"/>
              </a:ext>
            </a:extLst>
          </p:cNvPr>
          <p:cNvSpPr>
            <a:spLocks noGrp="1"/>
          </p:cNvSpPr>
          <p:nvPr>
            <p:ph idx="1"/>
          </p:nvPr>
        </p:nvSpPr>
        <p:spPr>
          <a:xfrm>
            <a:off x="838200" y="1160206"/>
            <a:ext cx="10515600" cy="5016757"/>
          </a:xfrm>
        </p:spPr>
        <p:txBody>
          <a:bodyPr>
            <a:normAutofit/>
          </a:bodyPr>
          <a:lstStyle/>
          <a:p>
            <a:r>
              <a:rPr lang="en-GB" sz="1800" dirty="0">
                <a:solidFill>
                  <a:schemeClr val="accent1"/>
                </a:solidFill>
                <a:latin typeface="Comic Sans MS" panose="030F0702030302020204" pitchFamily="66" charset="0"/>
              </a:rPr>
              <a:t>We have robust behaviour and anti-bullying policies in place that are reviewed regularly.</a:t>
            </a:r>
          </a:p>
          <a:p>
            <a:r>
              <a:rPr lang="en-GB" sz="1800" dirty="0">
                <a:solidFill>
                  <a:schemeClr val="accent1"/>
                </a:solidFill>
                <a:latin typeface="Comic Sans MS" panose="030F0702030302020204" pitchFamily="66" charset="0"/>
              </a:rPr>
              <a:t>Pupils’ emotional health and well-being is paramount. We recognise that pupils with SEND may well have emotional and social development needs that will require support in school. All staff continually monitor the emotional health and well-being of all our pupils.</a:t>
            </a:r>
          </a:p>
          <a:p>
            <a:r>
              <a:rPr lang="en-GB" sz="1800" dirty="0">
                <a:solidFill>
                  <a:schemeClr val="accent1"/>
                </a:solidFill>
                <a:latin typeface="Comic Sans MS" panose="030F0702030302020204" pitchFamily="66" charset="0"/>
              </a:rPr>
              <a:t>All classes follow the Derbyshire PSHE scheme of work and in addition to this, children are taught coping strategies, breathing techniques and take part in class yoga sessions twice a week. Every classroom has calm areas and calming resources.</a:t>
            </a:r>
          </a:p>
          <a:p>
            <a:r>
              <a:rPr lang="en-GB" sz="1800" dirty="0">
                <a:solidFill>
                  <a:schemeClr val="accent1"/>
                </a:solidFill>
                <a:latin typeface="Comic Sans MS" panose="030F0702030302020204" pitchFamily="66" charset="0"/>
              </a:rPr>
              <a:t>Nursery use The Colour Monster text to explore and support their work on feelings and the rest of the school use the Zones of Regulation. This can also be used as an intervention for small groups or individuals. We also use ‘What Am I Feeling’? </a:t>
            </a:r>
          </a:p>
          <a:p>
            <a:r>
              <a:rPr lang="en-GB" sz="1800" dirty="0">
                <a:solidFill>
                  <a:schemeClr val="accent1"/>
                </a:solidFill>
                <a:latin typeface="Comic Sans MS" panose="030F0702030302020204" pitchFamily="66" charset="0"/>
              </a:rPr>
              <a:t>Social Stories is a short term intervention strategy for individuals or groups, supported by TA’s to address barriers to learning arising from social, emotional and behavioural difficulties.</a:t>
            </a:r>
          </a:p>
          <a:p>
            <a:r>
              <a:rPr lang="en-GB" sz="1800" dirty="0">
                <a:solidFill>
                  <a:schemeClr val="accent1"/>
                </a:solidFill>
                <a:latin typeface="Comic Sans MS" panose="030F0702030302020204" pitchFamily="66" charset="0"/>
              </a:rPr>
              <a:t>Circle of Friends activities encourage children to build positive relationships and working partnerships. </a:t>
            </a:r>
          </a:p>
          <a:p>
            <a:r>
              <a:rPr lang="en-GB" sz="1800" dirty="0">
                <a:solidFill>
                  <a:schemeClr val="accent1"/>
                </a:solidFill>
                <a:latin typeface="Comic Sans MS" panose="030F0702030302020204" pitchFamily="66" charset="0"/>
              </a:rPr>
              <a:t>Pupils may work on a one to one basis with an adult to address needs specific to that pupil, in order to raise self-esteem.</a:t>
            </a:r>
          </a:p>
          <a:p>
            <a:endParaRPr lang="en-GB" sz="1800" dirty="0">
              <a:latin typeface="Comic Sans MS" panose="030F0702030302020204" pitchFamily="66" charset="0"/>
            </a:endParaRPr>
          </a:p>
          <a:p>
            <a:endParaRPr lang="en-GB" sz="1600" dirty="0">
              <a:latin typeface="Comic Sans MS" panose="030F0702030302020204" pitchFamily="66" charset="0"/>
            </a:endParaRPr>
          </a:p>
          <a:p>
            <a:endParaRPr lang="en-GB" dirty="0"/>
          </a:p>
          <a:p>
            <a:endParaRPr lang="en-GB" dirty="0"/>
          </a:p>
        </p:txBody>
      </p:sp>
      <p:pic>
        <p:nvPicPr>
          <p:cNvPr id="4" name="Picture 3" descr="A bee holding a pencil&#10;&#10;AI-generated content may be incorrect.">
            <a:extLst>
              <a:ext uri="{FF2B5EF4-FFF2-40B4-BE49-F238E27FC236}">
                <a16:creationId xmlns:a16="http://schemas.microsoft.com/office/drawing/2014/main" id="{A327187E-09E0-58BA-3121-080823B525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3E09ABE3-88E4-AC15-5DE1-0C8F93DE87BE}"/>
              </a:ext>
            </a:extLst>
          </p:cNvPr>
          <p:cNvSpPr/>
          <p:nvPr/>
        </p:nvSpPr>
        <p:spPr>
          <a:xfrm rot="10800000">
            <a:off x="9849610" y="6008635"/>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Tree>
    <p:extLst>
      <p:ext uri="{BB962C8B-B14F-4D97-AF65-F5344CB8AC3E}">
        <p14:creationId xmlns:p14="http://schemas.microsoft.com/office/powerpoint/2010/main" val="4184538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38BA5458-104F-9BEB-F8F2-24DE377259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0DD39C-186A-8455-FC5D-FE2DF4D04566}"/>
              </a:ext>
            </a:extLst>
          </p:cNvPr>
          <p:cNvSpPr>
            <a:spLocks noGrp="1"/>
          </p:cNvSpPr>
          <p:nvPr>
            <p:ph type="title"/>
          </p:nvPr>
        </p:nvSpPr>
        <p:spPr>
          <a:xfrm>
            <a:off x="838200" y="0"/>
            <a:ext cx="9800303" cy="884903"/>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200" dirty="0">
                <a:solidFill>
                  <a:schemeClr val="accent1"/>
                </a:solidFill>
                <a:latin typeface="Comic Sans MS" panose="030F0702030302020204" pitchFamily="66" charset="0"/>
              </a:rPr>
              <a:t>What support is there for a child’s social and emotional development continued…?</a:t>
            </a:r>
            <a:br>
              <a:rPr lang="en-GB" sz="2200" dirty="0">
                <a:solidFill>
                  <a:schemeClr val="accent1"/>
                </a:solidFill>
                <a:latin typeface="Comic Sans MS" panose="030F0702030302020204" pitchFamily="66" charset="0"/>
              </a:rPr>
            </a:br>
            <a:br>
              <a:rPr lang="en-GB" sz="2200" dirty="0">
                <a:solidFill>
                  <a:schemeClr val="accent1"/>
                </a:solidFill>
              </a:rPr>
            </a:br>
            <a:endParaRPr lang="en-GB" sz="2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60F1D196-1C77-0D31-BA6C-5D6A28817A9F}"/>
              </a:ext>
            </a:extLst>
          </p:cNvPr>
          <p:cNvSpPr>
            <a:spLocks noGrp="1"/>
          </p:cNvSpPr>
          <p:nvPr>
            <p:ph idx="1"/>
          </p:nvPr>
        </p:nvSpPr>
        <p:spPr>
          <a:xfrm>
            <a:off x="838200" y="580103"/>
            <a:ext cx="10515600" cy="5912771"/>
          </a:xfrm>
        </p:spPr>
        <p:txBody>
          <a:bodyPr>
            <a:normAutofit lnSpcReduction="10000"/>
          </a:bodyPr>
          <a:lstStyle/>
          <a:p>
            <a:endParaRPr lang="en-GB" sz="2600" dirty="0">
              <a:solidFill>
                <a:schemeClr val="accent1"/>
              </a:solidFill>
              <a:latin typeface="Comic Sans MS" panose="030F0702030302020204" pitchFamily="66" charset="0"/>
            </a:endParaRPr>
          </a:p>
          <a:p>
            <a:r>
              <a:rPr lang="en-GB" sz="2200" dirty="0">
                <a:solidFill>
                  <a:schemeClr val="accent1"/>
                </a:solidFill>
                <a:latin typeface="Comic Sans MS" panose="030F0702030302020204" pitchFamily="66" charset="0"/>
              </a:rPr>
              <a:t>The Time to Talk programme is available across school to teach, promote and develop oral language and social interaction skills.</a:t>
            </a:r>
          </a:p>
          <a:p>
            <a:r>
              <a:rPr lang="en-GB" sz="2200" dirty="0">
                <a:solidFill>
                  <a:schemeClr val="accent1"/>
                </a:solidFill>
                <a:latin typeface="Comic Sans MS" panose="030F0702030302020204" pitchFamily="66" charset="0"/>
              </a:rPr>
              <a:t>Each class, once every half term uses a text to base their learning around that supports/focuses on positive mental health and wellbeing. These can be found on our English overviews. </a:t>
            </a:r>
          </a:p>
          <a:p>
            <a:r>
              <a:rPr lang="en-GB" sz="2200" dirty="0">
                <a:solidFill>
                  <a:schemeClr val="accent1"/>
                </a:solidFill>
                <a:latin typeface="Comic Sans MS" panose="030F0702030302020204" pitchFamily="66" charset="0"/>
              </a:rPr>
              <a:t>We use the Anxiety/Anger Gremlin programmes with individual children. </a:t>
            </a:r>
          </a:p>
          <a:p>
            <a:r>
              <a:rPr lang="en-GB" sz="2200" dirty="0">
                <a:solidFill>
                  <a:schemeClr val="accent1"/>
                </a:solidFill>
                <a:latin typeface="Comic Sans MS" panose="030F0702030302020204" pitchFamily="66" charset="0"/>
              </a:rPr>
              <a:t>Referrals can be made to </a:t>
            </a:r>
            <a:r>
              <a:rPr lang="en-GB" sz="2200" dirty="0">
                <a:solidFill>
                  <a:schemeClr val="accent1"/>
                </a:solidFill>
                <a:latin typeface="Comic Sans MS" panose="030F0702030302020204" pitchFamily="66" charset="0"/>
                <a:hlinkClick r:id="rId2" action="ppaction://hlinksldjump"/>
              </a:rPr>
              <a:t>Compass – changing lives.</a:t>
            </a:r>
            <a:endParaRPr lang="en-GB" sz="2200" dirty="0">
              <a:solidFill>
                <a:schemeClr val="accent1"/>
              </a:solidFill>
              <a:latin typeface="Comic Sans MS" panose="030F0702030302020204" pitchFamily="66" charset="0"/>
            </a:endParaRPr>
          </a:p>
          <a:p>
            <a:r>
              <a:rPr lang="en-GB" sz="2200" dirty="0">
                <a:solidFill>
                  <a:schemeClr val="accent1"/>
                </a:solidFill>
                <a:latin typeface="Comic Sans MS" panose="030F0702030302020204" pitchFamily="66" charset="0"/>
              </a:rPr>
              <a:t>Medicines and Health, pupils with medical needs may be provided with a Health Care Plan, compiled in partnership with the School Nurse and parents/carers or agreed by the parents/carers and school staff and if appropriate, the pupil themselves. Additional training is undertaken by key staff as and when necessary.</a:t>
            </a:r>
          </a:p>
          <a:p>
            <a:r>
              <a:rPr lang="en-GB" sz="2200" dirty="0">
                <a:solidFill>
                  <a:schemeClr val="accent1"/>
                </a:solidFill>
                <a:latin typeface="Comic Sans MS" panose="030F0702030302020204" pitchFamily="66" charset="0"/>
              </a:rPr>
              <a:t>Personal care is conducted discreetly, with dignity and fostering independence where possible.</a:t>
            </a:r>
          </a:p>
          <a:p>
            <a:r>
              <a:rPr lang="en-GB" sz="2200" dirty="0">
                <a:solidFill>
                  <a:schemeClr val="accent1"/>
                </a:solidFill>
                <a:latin typeface="Comic Sans MS" panose="030F0702030302020204" pitchFamily="66" charset="0"/>
              </a:rPr>
              <a:t>At Kilburn Infant and Nursery School attendance is high. The attendance of our SEND pupils is monitored monthly buy the Head Teacher. </a:t>
            </a:r>
          </a:p>
          <a:p>
            <a:endParaRPr lang="en-GB" sz="1600" dirty="0">
              <a:latin typeface="Comic Sans MS" panose="030F0702030302020204" pitchFamily="66" charset="0"/>
            </a:endParaRPr>
          </a:p>
          <a:p>
            <a:endParaRPr lang="en-GB" dirty="0"/>
          </a:p>
          <a:p>
            <a:endParaRPr lang="en-GB" dirty="0"/>
          </a:p>
        </p:txBody>
      </p:sp>
      <p:pic>
        <p:nvPicPr>
          <p:cNvPr id="4" name="Picture 3" descr="A bee holding a pencil&#10;&#10;AI-generated content may be incorrect.">
            <a:extLst>
              <a:ext uri="{FF2B5EF4-FFF2-40B4-BE49-F238E27FC236}">
                <a16:creationId xmlns:a16="http://schemas.microsoft.com/office/drawing/2014/main" id="{2BB73A4C-4B5D-9DC7-F713-B8562AB173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4" action="ppaction://hlinksldjump"/>
            <a:extLst>
              <a:ext uri="{FF2B5EF4-FFF2-40B4-BE49-F238E27FC236}">
                <a16:creationId xmlns:a16="http://schemas.microsoft.com/office/drawing/2014/main" id="{C1FE5BF0-75CB-C8CD-5CCB-0D52961473C4}"/>
              </a:ext>
            </a:extLst>
          </p:cNvPr>
          <p:cNvSpPr/>
          <p:nvPr/>
        </p:nvSpPr>
        <p:spPr>
          <a:xfrm>
            <a:off x="9785170" y="6008242"/>
            <a:ext cx="978408" cy="48463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1867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8A085C1A-289C-F327-1872-BF7A3B7EEC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235C24-88D1-2931-B54C-D50803288113}"/>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100" dirty="0">
                <a:solidFill>
                  <a:schemeClr val="accent1"/>
                </a:solidFill>
                <a:latin typeface="Comic Sans MS" panose="030F0702030302020204" pitchFamily="66" charset="0"/>
              </a:rPr>
              <a:t>What expertise and training do staff have in relation to pupils with SEND?</a:t>
            </a: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5FCF7ED7-7D1A-5AAE-8F58-FC67F6142CDC}"/>
              </a:ext>
            </a:extLst>
          </p:cNvPr>
          <p:cNvSpPr>
            <a:spLocks noGrp="1"/>
          </p:cNvSpPr>
          <p:nvPr>
            <p:ph idx="1"/>
          </p:nvPr>
        </p:nvSpPr>
        <p:spPr>
          <a:xfrm>
            <a:off x="838200" y="1271258"/>
            <a:ext cx="10515600" cy="4905705"/>
          </a:xfrm>
        </p:spPr>
        <p:txBody>
          <a:bodyPr>
            <a:normAutofit fontScale="92500" lnSpcReduction="10000"/>
          </a:bodyPr>
          <a:lstStyle/>
          <a:p>
            <a:r>
              <a:rPr lang="en-GB" sz="2400" dirty="0">
                <a:solidFill>
                  <a:schemeClr val="accent1"/>
                </a:solidFill>
                <a:latin typeface="Comic Sans MS" panose="030F0702030302020204" pitchFamily="66" charset="0"/>
              </a:rPr>
              <a:t>Mrs Swinfield has worked at KINS for 23 years and is a very experienced Inclusion Leader.</a:t>
            </a:r>
          </a:p>
          <a:p>
            <a:r>
              <a:rPr lang="en-GB" sz="2400" dirty="0">
                <a:solidFill>
                  <a:schemeClr val="accent1"/>
                </a:solidFill>
                <a:latin typeface="Comic Sans MS" panose="030F0702030302020204" pitchFamily="66" charset="0"/>
              </a:rPr>
              <a:t>The Inclusion Leader supports class teachers in planning for pupils with SEND.</a:t>
            </a:r>
          </a:p>
          <a:p>
            <a:r>
              <a:rPr lang="en-GB" sz="2400" dirty="0">
                <a:solidFill>
                  <a:schemeClr val="accent1"/>
                </a:solidFill>
                <a:latin typeface="Comic Sans MS" panose="030F0702030302020204" pitchFamily="66" charset="0"/>
              </a:rPr>
              <a:t>All of the teachers at Kilburn Infant and Nursery School are qualified and a number of them have received specialist further professional development in a number of areas linked to Special Educational Needs including Autism, Attachment and Developmental Trauma.</a:t>
            </a:r>
          </a:p>
          <a:p>
            <a:r>
              <a:rPr lang="en-GB" sz="2400" dirty="0">
                <a:solidFill>
                  <a:schemeClr val="accent1"/>
                </a:solidFill>
                <a:latin typeface="Comic Sans MS" panose="030F0702030302020204" pitchFamily="66" charset="0"/>
              </a:rPr>
              <a:t>Our whole school has done Level 1 Makaton training and this is used across school by staff and children. The whole staff have also been trained in using the Zones of Regulation, Emotion Coaching, ADHD, Sensory Processing and Autism.</a:t>
            </a:r>
          </a:p>
          <a:p>
            <a:r>
              <a:rPr lang="en-GB" sz="2400" dirty="0">
                <a:solidFill>
                  <a:schemeClr val="accent1"/>
                </a:solidFill>
                <a:latin typeface="Comic Sans MS" panose="030F0702030302020204" pitchFamily="66" charset="0"/>
              </a:rPr>
              <a:t>The Inclusion Leader undertakes regular training and cascades this information to all staff across school. This has included Autism in girls, Autism, Dyslexia and Memory Matters. </a:t>
            </a:r>
          </a:p>
          <a:p>
            <a:endParaRPr lang="en-GB" dirty="0"/>
          </a:p>
        </p:txBody>
      </p:sp>
      <p:pic>
        <p:nvPicPr>
          <p:cNvPr id="4" name="Picture 3" descr="A bee holding a pencil&#10;&#10;AI-generated content may be incorrect.">
            <a:extLst>
              <a:ext uri="{FF2B5EF4-FFF2-40B4-BE49-F238E27FC236}">
                <a16:creationId xmlns:a16="http://schemas.microsoft.com/office/drawing/2014/main" id="{5E91CEB7-4E88-CADD-A399-D2901E5AE9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3E09ABE3-88E4-AC15-5DE1-0C8F93DE87BE}"/>
              </a:ext>
            </a:extLst>
          </p:cNvPr>
          <p:cNvSpPr/>
          <p:nvPr/>
        </p:nvSpPr>
        <p:spPr>
          <a:xfrm rot="10800000">
            <a:off x="9849610" y="6030758"/>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Tree>
    <p:extLst>
      <p:ext uri="{BB962C8B-B14F-4D97-AF65-F5344CB8AC3E}">
        <p14:creationId xmlns:p14="http://schemas.microsoft.com/office/powerpoint/2010/main" val="2166075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4D02AB61-196D-0259-3A08-DFBEDA577C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F29724-2F38-FFF5-8531-F99FEA20B5B0}"/>
              </a:ext>
            </a:extLst>
          </p:cNvPr>
          <p:cNvSpPr>
            <a:spLocks noGrp="1"/>
          </p:cNvSpPr>
          <p:nvPr>
            <p:ph type="title"/>
          </p:nvPr>
        </p:nvSpPr>
        <p:spPr>
          <a:xfrm>
            <a:off x="838200" y="289364"/>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100" dirty="0">
                <a:solidFill>
                  <a:schemeClr val="accent1"/>
                </a:solidFill>
                <a:latin typeface="Comic Sans MS" panose="030F0702030302020204" pitchFamily="66" charset="0"/>
              </a:rPr>
              <a:t>What expertise and training do staff have in relation to pupils with SEND continued…?</a:t>
            </a: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A6F3A5FD-BA9A-0D3B-FA12-162D67A9FC1E}"/>
              </a:ext>
            </a:extLst>
          </p:cNvPr>
          <p:cNvSpPr>
            <a:spLocks noGrp="1"/>
          </p:cNvSpPr>
          <p:nvPr>
            <p:ph idx="1"/>
          </p:nvPr>
        </p:nvSpPr>
        <p:spPr>
          <a:xfrm>
            <a:off x="838200" y="1271258"/>
            <a:ext cx="10515600" cy="4905705"/>
          </a:xfrm>
        </p:spPr>
        <p:txBody>
          <a:bodyPr>
            <a:normAutofit/>
          </a:bodyPr>
          <a:lstStyle/>
          <a:p>
            <a:r>
              <a:rPr lang="en-GB" sz="2200" dirty="0">
                <a:solidFill>
                  <a:schemeClr val="accent1"/>
                </a:solidFill>
                <a:latin typeface="Comic Sans MS" panose="030F0702030302020204" pitchFamily="66" charset="0"/>
              </a:rPr>
              <a:t>The school provides training and support to enable all staff to improve teaching and learning of pupils, including those with Special Educational Needs and Disabilities.</a:t>
            </a:r>
          </a:p>
          <a:p>
            <a:r>
              <a:rPr lang="en-GB" sz="2200" dirty="0">
                <a:solidFill>
                  <a:schemeClr val="accent1"/>
                </a:solidFill>
                <a:latin typeface="Comic Sans MS" panose="030F0702030302020204" pitchFamily="66" charset="0"/>
              </a:rPr>
              <a:t>Our Teaching Assistants also have a range of expertise in a variety of specialised areas including Autism, Dyslexia, ADHD, Makaton/Sign Language, Physical Literacy, Speech and Language and Hearing Impairment. The staff in our Early Years Team are Early Talk Boost </a:t>
            </a:r>
            <a:r>
              <a:rPr lang="en-GB" sz="2200" dirty="0" err="1">
                <a:solidFill>
                  <a:schemeClr val="accent1"/>
                </a:solidFill>
                <a:latin typeface="Comic Sans MS" panose="030F0702030302020204" pitchFamily="66" charset="0"/>
              </a:rPr>
              <a:t>trained.A</a:t>
            </a:r>
            <a:r>
              <a:rPr lang="en-GB" sz="2200" dirty="0">
                <a:solidFill>
                  <a:schemeClr val="accent1"/>
                </a:solidFill>
                <a:latin typeface="Comic Sans MS" panose="030F0702030302020204" pitchFamily="66" charset="0"/>
              </a:rPr>
              <a:t> number of TA’s across school have been trained in delivering precision teaching, Attention Autism, Lego Therapy and Circle of Friends, and all TA’s have accessed Makaton Level 1, Attachment, Autism training, Attention Autism, Emotion Coaching and Zones of Regulation training in the past two years.</a:t>
            </a:r>
          </a:p>
          <a:p>
            <a:r>
              <a:rPr lang="en-GB" sz="2200" dirty="0">
                <a:solidFill>
                  <a:schemeClr val="accent1"/>
                </a:solidFill>
                <a:latin typeface="Comic Sans MS" panose="030F0702030302020204" pitchFamily="66" charset="0"/>
              </a:rPr>
              <a:t>The school accesses a variety of services to ensure that the skills of the staff match the needs of the current pupils and plans ahead to ensure the needs of future pupils can be accommodated.</a:t>
            </a:r>
          </a:p>
          <a:p>
            <a:endParaRPr lang="en-GB" dirty="0"/>
          </a:p>
        </p:txBody>
      </p:sp>
      <p:pic>
        <p:nvPicPr>
          <p:cNvPr id="4" name="Picture 3" descr="A bee holding a pencil&#10;&#10;AI-generated content may be incorrect.">
            <a:extLst>
              <a:ext uri="{FF2B5EF4-FFF2-40B4-BE49-F238E27FC236}">
                <a16:creationId xmlns:a16="http://schemas.microsoft.com/office/drawing/2014/main" id="{BAF580DB-13C4-A9AA-1C3E-70A560BABE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DE232718-59C3-4289-5985-1FAC1E3091D8}"/>
              </a:ext>
            </a:extLst>
          </p:cNvPr>
          <p:cNvSpPr/>
          <p:nvPr/>
        </p:nvSpPr>
        <p:spPr>
          <a:xfrm>
            <a:off x="9428800" y="5934647"/>
            <a:ext cx="978408" cy="48463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22214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5D293CA7-F5EC-AA8D-C1CB-107320E682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C22900-1EB0-C5F5-EC10-0BE79A8E85AD}"/>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200" dirty="0">
                <a:solidFill>
                  <a:schemeClr val="accent1"/>
                </a:solidFill>
                <a:latin typeface="Comic Sans MS" panose="030F0702030302020204" pitchFamily="66" charset="0"/>
              </a:rPr>
              <a:t>How accessible is the school, both indoors and outdoors?</a:t>
            </a:r>
            <a:br>
              <a:rPr lang="en-GB" sz="3200" dirty="0"/>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C5D323BE-7A14-CEB7-7CDF-DAA2DDEAB6B9}"/>
              </a:ext>
            </a:extLst>
          </p:cNvPr>
          <p:cNvSpPr>
            <a:spLocks noGrp="1"/>
          </p:cNvSpPr>
          <p:nvPr>
            <p:ph idx="1"/>
          </p:nvPr>
        </p:nvSpPr>
        <p:spPr>
          <a:xfrm>
            <a:off x="838200" y="1271258"/>
            <a:ext cx="10515600" cy="4905705"/>
          </a:xfrm>
        </p:spPr>
        <p:txBody>
          <a:bodyPr>
            <a:noAutofit/>
          </a:bodyPr>
          <a:lstStyle/>
          <a:p>
            <a:r>
              <a:rPr lang="en-GB" sz="1600" dirty="0">
                <a:solidFill>
                  <a:schemeClr val="accent1"/>
                </a:solidFill>
                <a:latin typeface="Comic Sans MS" panose="030F0702030302020204" pitchFamily="66" charset="0"/>
              </a:rPr>
              <a:t>Kilburn Infant and Nursery School is a multi-site school with all single storey buildings which are accessible to all. Adaptations to classrooms, carpets, curtains and projectors are made, when appropriate, and parents/carers are invited to share accessibility concerns so that advice can be obtained from relevant professionals. There are quiet areas/rooms for working and cosy areas for children who are overwhelmed. Suitable equipment includes wobble cushions, sloping boards, chew buddies, fiddles, talking tins, pencil grippers, triangular pencils/crayons, adapted scissors, calm baskets and chill out tents. In one of our classrooms in the main school building we have created a ‘Nurture Nest’ including a sensory area which can be used by any children across school.</a:t>
            </a:r>
          </a:p>
          <a:p>
            <a:r>
              <a:rPr lang="en-GB" sz="1600" dirty="0">
                <a:solidFill>
                  <a:schemeClr val="accent1"/>
                </a:solidFill>
                <a:latin typeface="Comic Sans MS" panose="030F0702030302020204" pitchFamily="66" charset="0"/>
              </a:rPr>
              <a:t>There is a disabled toilet with changing facilities available in Nursery and a disabled toilet in the Main School Building.</a:t>
            </a:r>
          </a:p>
          <a:p>
            <a:r>
              <a:rPr lang="en-GB" sz="1600" dirty="0">
                <a:solidFill>
                  <a:schemeClr val="accent1"/>
                </a:solidFill>
                <a:latin typeface="Comic Sans MS" panose="030F0702030302020204" pitchFamily="66" charset="0"/>
              </a:rPr>
              <a:t>The equipment used in school is accessible to all pupils regardless of needs.</a:t>
            </a:r>
          </a:p>
          <a:p>
            <a:r>
              <a:rPr lang="en-GB" sz="1600" dirty="0">
                <a:solidFill>
                  <a:schemeClr val="accent1"/>
                </a:solidFill>
                <a:latin typeface="Comic Sans MS" panose="030F0702030302020204" pitchFamily="66" charset="0"/>
              </a:rPr>
              <a:t>For further details please see the Accessibility Plan.</a:t>
            </a:r>
          </a:p>
          <a:p>
            <a:r>
              <a:rPr lang="en-GB" sz="1600" dirty="0">
                <a:solidFill>
                  <a:schemeClr val="accent1"/>
                </a:solidFill>
                <a:latin typeface="Comic Sans MS" panose="030F0702030302020204" pitchFamily="66" charset="0"/>
              </a:rPr>
              <a:t>All extra-curricular activities are available to all children and will be suitably differentiated and supported to ensure access to all.</a:t>
            </a:r>
          </a:p>
          <a:p>
            <a:r>
              <a:rPr lang="en-GB" sz="1600" dirty="0">
                <a:solidFill>
                  <a:schemeClr val="accent1"/>
                </a:solidFill>
                <a:latin typeface="Comic Sans MS" panose="030F0702030302020204" pitchFamily="66" charset="0"/>
              </a:rPr>
              <a:t>Support from MDS or a TA will be available at playtime and lunchtime each day to support pupils who may find these times difficult.</a:t>
            </a:r>
          </a:p>
          <a:p>
            <a:r>
              <a:rPr lang="en-GB" sz="1600" dirty="0">
                <a:solidFill>
                  <a:schemeClr val="accent1"/>
                </a:solidFill>
                <a:latin typeface="Comic Sans MS" panose="030F0702030302020204" pitchFamily="66" charset="0"/>
              </a:rPr>
              <a:t>All educational visits are open to all pupils. Adult support and resources are made available to ensure that all pupils can access these activities. The teacher, Inclusion Leader and/or Head Teacher works closely with parents/carers before a trip to discuss specific needs of the pupil, where relevant. As part of the risk assessment, we may ask for a parent/carer to accompany us on a school visit. </a:t>
            </a:r>
          </a:p>
        </p:txBody>
      </p:sp>
      <p:pic>
        <p:nvPicPr>
          <p:cNvPr id="4" name="Picture 3" descr="A bee holding a pencil&#10;&#10;AI-generated content may be incorrect.">
            <a:extLst>
              <a:ext uri="{FF2B5EF4-FFF2-40B4-BE49-F238E27FC236}">
                <a16:creationId xmlns:a16="http://schemas.microsoft.com/office/drawing/2014/main" id="{64D007A6-81E9-ED58-CD74-334A94D22B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B38ECABA-B06B-E120-0115-50317935AE99}"/>
              </a:ext>
            </a:extLst>
          </p:cNvPr>
          <p:cNvSpPr/>
          <p:nvPr/>
        </p:nvSpPr>
        <p:spPr>
          <a:xfrm>
            <a:off x="10149299" y="3724110"/>
            <a:ext cx="978408" cy="48463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99718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F3472C06-3FE9-21E0-D8DF-3A9F2985B6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A01FA2-F351-A855-3702-575E60434A04}"/>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700" dirty="0">
                <a:solidFill>
                  <a:schemeClr val="accent1"/>
                </a:solidFill>
                <a:latin typeface="Comic Sans MS" panose="030F0702030302020204" pitchFamily="66" charset="0"/>
              </a:rPr>
              <a:t>How are parents/carers involved in school?</a:t>
            </a:r>
            <a:br>
              <a:rPr lang="en-GB" sz="2700" dirty="0">
                <a:solidFill>
                  <a:schemeClr val="accent1"/>
                </a:solidFill>
                <a:latin typeface="Comic Sans MS" panose="030F0702030302020204" pitchFamily="66" charset="0"/>
              </a:rPr>
            </a:br>
            <a:br>
              <a:rPr lang="en-GB" sz="27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3DE39C74-353F-B2DB-8E08-8E203ECB3563}"/>
              </a:ext>
            </a:extLst>
          </p:cNvPr>
          <p:cNvSpPr>
            <a:spLocks noGrp="1"/>
          </p:cNvSpPr>
          <p:nvPr>
            <p:ph idx="1"/>
          </p:nvPr>
        </p:nvSpPr>
        <p:spPr>
          <a:xfrm>
            <a:off x="838200" y="953729"/>
            <a:ext cx="10515600" cy="5813456"/>
          </a:xfrm>
        </p:spPr>
        <p:txBody>
          <a:bodyPr>
            <a:noAutofit/>
          </a:bodyPr>
          <a:lstStyle/>
          <a:p>
            <a:pPr marL="0" indent="0">
              <a:buNone/>
            </a:pPr>
            <a:r>
              <a:rPr lang="en-GB" sz="2000" dirty="0">
                <a:solidFill>
                  <a:schemeClr val="accent1"/>
                </a:solidFill>
                <a:latin typeface="Comic Sans MS" panose="030F0702030302020204" pitchFamily="66" charset="0"/>
              </a:rPr>
              <a:t>The school aims to work in partnership with parents and carers. We do so by:</a:t>
            </a:r>
          </a:p>
          <a:p>
            <a:pPr lvl="0"/>
            <a:r>
              <a:rPr lang="en-GB" sz="2000" dirty="0">
                <a:solidFill>
                  <a:schemeClr val="accent1"/>
                </a:solidFill>
                <a:latin typeface="Comic Sans MS" panose="030F0702030302020204" pitchFamily="66" charset="0"/>
              </a:rPr>
              <a:t>Keeping parents and carers informed and giving support during assessment and any related decision-making process about SEND provision</a:t>
            </a:r>
          </a:p>
          <a:p>
            <a:pPr lvl="0"/>
            <a:r>
              <a:rPr lang="en-GB" sz="2000" dirty="0">
                <a:solidFill>
                  <a:schemeClr val="accent1"/>
                </a:solidFill>
                <a:latin typeface="Comic Sans MS" panose="030F0702030302020204" pitchFamily="66" charset="0"/>
              </a:rPr>
              <a:t>Working effectively with all other agencies supporting children and their parents/carers.</a:t>
            </a:r>
          </a:p>
          <a:p>
            <a:pPr lvl="0"/>
            <a:r>
              <a:rPr lang="en-GB" sz="2000" dirty="0">
                <a:solidFill>
                  <a:schemeClr val="accent1"/>
                </a:solidFill>
                <a:latin typeface="Comic Sans MS" panose="030F0702030302020204" pitchFamily="66" charset="0"/>
              </a:rPr>
              <a:t>Giving parents and carers opportunities to play an active and valued role in their child’s education – gathering parent/carer views on their child’s needs termly, meeting termly in the form of SEN support plan meetings and pupil achievement meetings three times a year.</a:t>
            </a:r>
          </a:p>
          <a:p>
            <a:pPr lvl="0"/>
            <a:r>
              <a:rPr lang="en-GB" sz="2000" dirty="0">
                <a:solidFill>
                  <a:schemeClr val="accent1"/>
                </a:solidFill>
                <a:latin typeface="Comic Sans MS" panose="030F0702030302020204" pitchFamily="66" charset="0"/>
              </a:rPr>
              <a:t>Making parents and carers feel welcome</a:t>
            </a:r>
          </a:p>
          <a:p>
            <a:pPr lvl="0"/>
            <a:r>
              <a:rPr lang="en-GB" sz="2000" dirty="0">
                <a:solidFill>
                  <a:schemeClr val="accent1"/>
                </a:solidFill>
                <a:latin typeface="Comic Sans MS" panose="030F0702030302020204" pitchFamily="66" charset="0"/>
              </a:rPr>
              <a:t>Termly information sessions with the Inclusion Leader and when available, other agencies</a:t>
            </a:r>
          </a:p>
          <a:p>
            <a:pPr lvl="0"/>
            <a:r>
              <a:rPr lang="en-GB" sz="2000" dirty="0">
                <a:solidFill>
                  <a:schemeClr val="accent1"/>
                </a:solidFill>
                <a:latin typeface="Comic Sans MS" panose="030F0702030302020204" pitchFamily="66" charset="0"/>
              </a:rPr>
              <a:t>Ensuring all parents and carers have appropriate communication aids and access arrangements</a:t>
            </a:r>
          </a:p>
          <a:p>
            <a:pPr lvl="0"/>
            <a:r>
              <a:rPr lang="en-GB" sz="2000" dirty="0">
                <a:solidFill>
                  <a:schemeClr val="accent1"/>
                </a:solidFill>
                <a:latin typeface="Comic Sans MS" panose="030F0702030302020204" pitchFamily="66" charset="0"/>
              </a:rPr>
              <a:t>Direct contact with the Inclusion Leader via phone or email</a:t>
            </a:r>
          </a:p>
          <a:p>
            <a:pPr lvl="0"/>
            <a:r>
              <a:rPr lang="en-GB" sz="2000" dirty="0">
                <a:solidFill>
                  <a:schemeClr val="accent1"/>
                </a:solidFill>
                <a:latin typeface="Comic Sans MS" panose="030F0702030302020204" pitchFamily="66" charset="0"/>
              </a:rPr>
              <a:t>Providing all information in an accessible way</a:t>
            </a:r>
          </a:p>
        </p:txBody>
      </p:sp>
      <p:pic>
        <p:nvPicPr>
          <p:cNvPr id="4" name="Picture 3" descr="A bee holding a pencil&#10;&#10;AI-generated content may be incorrect.">
            <a:extLst>
              <a:ext uri="{FF2B5EF4-FFF2-40B4-BE49-F238E27FC236}">
                <a16:creationId xmlns:a16="http://schemas.microsoft.com/office/drawing/2014/main" id="{E6440A58-A7A7-44FB-0DB7-9DB6B33A7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3E09ABE3-88E4-AC15-5DE1-0C8F93DE87BE}"/>
              </a:ext>
            </a:extLst>
          </p:cNvPr>
          <p:cNvSpPr/>
          <p:nvPr/>
        </p:nvSpPr>
        <p:spPr>
          <a:xfrm rot="10800000">
            <a:off x="9389808" y="6047964"/>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Tree>
    <p:extLst>
      <p:ext uri="{BB962C8B-B14F-4D97-AF65-F5344CB8AC3E}">
        <p14:creationId xmlns:p14="http://schemas.microsoft.com/office/powerpoint/2010/main" val="146094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38AAAD69-7572-55B8-3F4A-1D31004674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ACA9EE-EFC9-0A0B-8A58-9FAB607E0271}"/>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700" dirty="0">
                <a:solidFill>
                  <a:schemeClr val="accent1"/>
                </a:solidFill>
                <a:latin typeface="Comic Sans MS" panose="030F0702030302020204" pitchFamily="66" charset="0"/>
              </a:rPr>
              <a:t>How are parents/carers involved in school continued…?</a:t>
            </a:r>
            <a:br>
              <a:rPr lang="en-GB" sz="2700" dirty="0">
                <a:solidFill>
                  <a:schemeClr val="accent1"/>
                </a:solidFill>
                <a:latin typeface="Comic Sans MS" panose="030F0702030302020204" pitchFamily="66" charset="0"/>
              </a:rPr>
            </a:br>
            <a:br>
              <a:rPr lang="en-GB" sz="27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284ECB41-97C1-C88D-2218-0874AB1D677B}"/>
              </a:ext>
            </a:extLst>
          </p:cNvPr>
          <p:cNvSpPr>
            <a:spLocks noGrp="1"/>
          </p:cNvSpPr>
          <p:nvPr>
            <p:ph idx="1"/>
          </p:nvPr>
        </p:nvSpPr>
        <p:spPr>
          <a:xfrm>
            <a:off x="838200" y="953729"/>
            <a:ext cx="10515600" cy="5813456"/>
          </a:xfrm>
        </p:spPr>
        <p:txBody>
          <a:bodyPr>
            <a:noAutofit/>
          </a:bodyPr>
          <a:lstStyle/>
          <a:p>
            <a:pPr marL="0" indent="0">
              <a:buNone/>
            </a:pPr>
            <a:r>
              <a:rPr lang="en-GB" sz="2000" dirty="0">
                <a:solidFill>
                  <a:schemeClr val="accent1"/>
                </a:solidFill>
                <a:latin typeface="Comic Sans MS" panose="030F0702030302020204" pitchFamily="66" charset="0"/>
              </a:rPr>
              <a:t>The school aims to work in partnership with parents and carers. We do so by:</a:t>
            </a:r>
          </a:p>
          <a:p>
            <a:pPr lvl="0"/>
            <a:r>
              <a:rPr lang="en-GB" sz="2000" dirty="0">
                <a:solidFill>
                  <a:schemeClr val="accent1"/>
                </a:solidFill>
                <a:latin typeface="Comic Sans MS" panose="030F0702030302020204" pitchFamily="66" charset="0"/>
              </a:rPr>
              <a:t>Encouraging parents and carers to inform school of any difficulties they perceive their child may be having or other needs the child may have which need addressing</a:t>
            </a:r>
          </a:p>
          <a:p>
            <a:pPr lvl="0"/>
            <a:r>
              <a:rPr lang="en-GB" sz="2000" dirty="0">
                <a:solidFill>
                  <a:schemeClr val="accent1"/>
                </a:solidFill>
                <a:latin typeface="Comic Sans MS" panose="030F0702030302020204" pitchFamily="66" charset="0"/>
              </a:rPr>
              <a:t>Instilling confidence that the school will listen and act appropriately</a:t>
            </a:r>
          </a:p>
          <a:p>
            <a:pPr lvl="0"/>
            <a:r>
              <a:rPr lang="en-GB" sz="2000" dirty="0">
                <a:solidFill>
                  <a:schemeClr val="accent1"/>
                </a:solidFill>
                <a:latin typeface="Comic Sans MS" panose="030F0702030302020204" pitchFamily="66" charset="0"/>
              </a:rPr>
              <a:t>Focusing on the child’s strengths as well as areas of additional need</a:t>
            </a:r>
          </a:p>
          <a:p>
            <a:pPr lvl="0"/>
            <a:r>
              <a:rPr lang="en-GB" sz="2000" dirty="0">
                <a:solidFill>
                  <a:schemeClr val="accent1"/>
                </a:solidFill>
                <a:latin typeface="Comic Sans MS" panose="030F0702030302020204" pitchFamily="66" charset="0"/>
              </a:rPr>
              <a:t>Allowing parents and carers opportunities to discuss ways in which they and the school can help their child</a:t>
            </a:r>
          </a:p>
          <a:p>
            <a:pPr lvl="0"/>
            <a:r>
              <a:rPr lang="en-GB" sz="2000" dirty="0">
                <a:solidFill>
                  <a:schemeClr val="accent1"/>
                </a:solidFill>
                <a:latin typeface="Comic Sans MS" panose="030F0702030302020204" pitchFamily="66" charset="0"/>
              </a:rPr>
              <a:t>Agreeing targets for the child</a:t>
            </a:r>
          </a:p>
          <a:p>
            <a:pPr lvl="0"/>
            <a:r>
              <a:rPr lang="en-GB" sz="2000" dirty="0">
                <a:solidFill>
                  <a:schemeClr val="accent1"/>
                </a:solidFill>
                <a:latin typeface="Comic Sans MS" panose="030F0702030302020204" pitchFamily="66" charset="0"/>
              </a:rPr>
              <a:t>Making parents and carers aware of the Derbyshire Information, Advice and Support Service for SEND and any other support services they could access</a:t>
            </a:r>
          </a:p>
          <a:p>
            <a:pPr lvl="0"/>
            <a:r>
              <a:rPr lang="en-GB" sz="2000" dirty="0">
                <a:solidFill>
                  <a:schemeClr val="accent1"/>
                </a:solidFill>
                <a:latin typeface="Comic Sans MS" panose="030F0702030302020204" pitchFamily="66" charset="0"/>
              </a:rPr>
              <a:t>Directing parents/carers to the Derbyshire Local Offer to raise awareness of support available</a:t>
            </a:r>
          </a:p>
          <a:p>
            <a:r>
              <a:rPr lang="en-GB" sz="2000" dirty="0">
                <a:solidFill>
                  <a:schemeClr val="accent1"/>
                </a:solidFill>
                <a:latin typeface="Comic Sans MS" panose="030F0702030302020204" pitchFamily="66" charset="0"/>
              </a:rPr>
              <a:t>Signposting parents/carers to out of school activities and groups that are specifically for SEN children and their families</a:t>
            </a:r>
          </a:p>
        </p:txBody>
      </p:sp>
      <p:pic>
        <p:nvPicPr>
          <p:cNvPr id="4" name="Picture 3" descr="A bee holding a pencil&#10;&#10;AI-generated content may be incorrect.">
            <a:extLst>
              <a:ext uri="{FF2B5EF4-FFF2-40B4-BE49-F238E27FC236}">
                <a16:creationId xmlns:a16="http://schemas.microsoft.com/office/drawing/2014/main" id="{B6B6EF4D-938A-AC51-726B-3ED56B86F8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24849266-F9E5-132C-86D1-4C22CA228C7A}"/>
              </a:ext>
            </a:extLst>
          </p:cNvPr>
          <p:cNvSpPr/>
          <p:nvPr/>
        </p:nvSpPr>
        <p:spPr>
          <a:xfrm>
            <a:off x="9428800" y="5934647"/>
            <a:ext cx="978408" cy="48463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53914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299D6B2E-810E-CE49-CA7F-14211B2FBE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352B3F-2A1D-C567-FB96-5E1D5533282F}"/>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200" dirty="0">
                <a:solidFill>
                  <a:schemeClr val="accent1"/>
                </a:solidFill>
                <a:latin typeface="Comic Sans MS" panose="030F0702030302020204" pitchFamily="66" charset="0"/>
              </a:rPr>
              <a:t>How do school consult with children about SEND?</a:t>
            </a: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3AF52107-F4C1-BAE5-E6D8-F881C4969149}"/>
              </a:ext>
            </a:extLst>
          </p:cNvPr>
          <p:cNvSpPr>
            <a:spLocks noGrp="1"/>
          </p:cNvSpPr>
          <p:nvPr>
            <p:ph idx="1"/>
          </p:nvPr>
        </p:nvSpPr>
        <p:spPr>
          <a:xfrm>
            <a:off x="838200" y="1012723"/>
            <a:ext cx="10515600" cy="5164240"/>
          </a:xfrm>
        </p:spPr>
        <p:txBody>
          <a:bodyPr>
            <a:normAutofit/>
          </a:bodyPr>
          <a:lstStyle/>
          <a:p>
            <a:pPr marL="0" indent="0">
              <a:buNone/>
            </a:pPr>
            <a:r>
              <a:rPr lang="en-GB" sz="2000" dirty="0">
                <a:solidFill>
                  <a:schemeClr val="accent1"/>
                </a:solidFill>
                <a:latin typeface="Comic Sans MS" panose="030F0702030302020204" pitchFamily="66" charset="0"/>
              </a:rPr>
              <a:t>We recognise that all pupils have the right to be involved in making decisions and exercising choice (SEN Code of Practice 2014). Where appropriate all pupils are involved in monitoring and reviewing their progress. We endeavour to fully involve all pupils by encouraging them to:</a:t>
            </a:r>
          </a:p>
          <a:p>
            <a:pPr lvl="0"/>
            <a:r>
              <a:rPr lang="en-GB" sz="2000" dirty="0">
                <a:solidFill>
                  <a:schemeClr val="accent1"/>
                </a:solidFill>
                <a:latin typeface="Comic Sans MS" panose="030F0702030302020204" pitchFamily="66" charset="0"/>
              </a:rPr>
              <a:t>State their views about their education and learning through a one-page profile</a:t>
            </a:r>
          </a:p>
          <a:p>
            <a:pPr lvl="0"/>
            <a:r>
              <a:rPr lang="en-GB" sz="2000" dirty="0">
                <a:solidFill>
                  <a:schemeClr val="accent1"/>
                </a:solidFill>
                <a:latin typeface="Comic Sans MS" panose="030F0702030302020204" pitchFamily="66" charset="0"/>
              </a:rPr>
              <a:t>Identify their own needs through a one-page profile</a:t>
            </a:r>
          </a:p>
          <a:p>
            <a:pPr lvl="0"/>
            <a:r>
              <a:rPr lang="en-GB" sz="2000" dirty="0">
                <a:solidFill>
                  <a:schemeClr val="accent1"/>
                </a:solidFill>
                <a:latin typeface="Comic Sans MS" panose="030F0702030302020204" pitchFamily="66" charset="0"/>
              </a:rPr>
              <a:t>Share in individual target setting across the curriculum</a:t>
            </a:r>
          </a:p>
          <a:p>
            <a:pPr lvl="0"/>
            <a:r>
              <a:rPr lang="en-GB" sz="2000" dirty="0">
                <a:solidFill>
                  <a:schemeClr val="accent1"/>
                </a:solidFill>
                <a:latin typeface="Comic Sans MS" panose="030F0702030302020204" pitchFamily="66" charset="0"/>
              </a:rPr>
              <a:t>Self-review their progress and set new targets</a:t>
            </a:r>
          </a:p>
          <a:p>
            <a:pPr marL="0" indent="0">
              <a:buNone/>
            </a:pPr>
            <a:r>
              <a:rPr lang="en-GB" sz="2000" dirty="0">
                <a:solidFill>
                  <a:schemeClr val="accent1"/>
                </a:solidFill>
                <a:latin typeface="Comic Sans MS" panose="030F0702030302020204" pitchFamily="66" charset="0"/>
              </a:rPr>
              <a:t>In addition, if it is deemed appropriate, pupils who are identified as having SEND are invited to participate in:</a:t>
            </a:r>
          </a:p>
          <a:p>
            <a:pPr lvl="0"/>
            <a:r>
              <a:rPr lang="en-GB" sz="2000" dirty="0">
                <a:solidFill>
                  <a:schemeClr val="accent1"/>
                </a:solidFill>
                <a:latin typeface="Comic Sans MS" panose="030F0702030302020204" pitchFamily="66" charset="0"/>
              </a:rPr>
              <a:t>Contributing to targets for their SEN support plans</a:t>
            </a:r>
          </a:p>
          <a:p>
            <a:pPr lvl="0"/>
            <a:r>
              <a:rPr lang="en-GB" sz="2000" dirty="0">
                <a:solidFill>
                  <a:schemeClr val="accent1"/>
                </a:solidFill>
                <a:latin typeface="Comic Sans MS" panose="030F0702030302020204" pitchFamily="66" charset="0"/>
              </a:rPr>
              <a:t>Working with adults in small groups and one-to-one sessions</a:t>
            </a:r>
          </a:p>
          <a:p>
            <a:r>
              <a:rPr lang="en-GB" sz="2000" dirty="0">
                <a:solidFill>
                  <a:schemeClr val="accent1"/>
                </a:solidFill>
                <a:latin typeface="Comic Sans MS" panose="030F0702030302020204" pitchFamily="66" charset="0"/>
              </a:rPr>
              <a:t>Person centred reviews</a:t>
            </a:r>
          </a:p>
          <a:p>
            <a:r>
              <a:rPr lang="en-GB" sz="2000" dirty="0">
                <a:solidFill>
                  <a:schemeClr val="accent1"/>
                </a:solidFill>
                <a:latin typeface="Comic Sans MS" panose="030F0702030302020204" pitchFamily="66" charset="0"/>
              </a:rPr>
              <a:t>Pupil voice </a:t>
            </a:r>
          </a:p>
        </p:txBody>
      </p:sp>
      <p:pic>
        <p:nvPicPr>
          <p:cNvPr id="4" name="Picture 3" descr="A bee holding a pencil&#10;&#10;AI-generated content may be incorrect.">
            <a:extLst>
              <a:ext uri="{FF2B5EF4-FFF2-40B4-BE49-F238E27FC236}">
                <a16:creationId xmlns:a16="http://schemas.microsoft.com/office/drawing/2014/main" id="{C0E530FC-705F-9C37-038D-7C0F78754E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71D8D9C4-AB9E-6127-3CF3-8D958E88EC33}"/>
              </a:ext>
            </a:extLst>
          </p:cNvPr>
          <p:cNvSpPr/>
          <p:nvPr/>
        </p:nvSpPr>
        <p:spPr>
          <a:xfrm>
            <a:off x="9428800" y="5934647"/>
            <a:ext cx="978408" cy="484632"/>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3793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9866460E-C7E4-5AE5-94F6-9B2BFB8185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13F1BF-57CA-AFD4-5092-2947B705D358}"/>
              </a:ext>
            </a:extLst>
          </p:cNvPr>
          <p:cNvSpPr>
            <a:spLocks noGrp="1"/>
          </p:cNvSpPr>
          <p:nvPr>
            <p:ph type="title"/>
          </p:nvPr>
        </p:nvSpPr>
        <p:spPr>
          <a:xfrm>
            <a:off x="838200" y="365126"/>
            <a:ext cx="9800303"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200" dirty="0">
                <a:solidFill>
                  <a:schemeClr val="accent1"/>
                </a:solidFill>
                <a:latin typeface="Comic Sans MS" panose="030F0702030302020204" pitchFamily="66" charset="0"/>
              </a:rPr>
              <a:t>Who shall I contact if I have concerns about the provision being provided?</a:t>
            </a: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85EC91CF-DBA1-C63D-507C-FF351AFD596C}"/>
              </a:ext>
            </a:extLst>
          </p:cNvPr>
          <p:cNvSpPr>
            <a:spLocks noGrp="1"/>
          </p:cNvSpPr>
          <p:nvPr>
            <p:ph idx="1"/>
          </p:nvPr>
        </p:nvSpPr>
        <p:spPr>
          <a:xfrm>
            <a:off x="838200" y="1455174"/>
            <a:ext cx="10515600" cy="4721789"/>
          </a:xfrm>
        </p:spPr>
        <p:txBody>
          <a:bodyPr>
            <a:normAutofit/>
          </a:bodyPr>
          <a:lstStyle/>
          <a:p>
            <a:pPr marL="0" indent="0">
              <a:buNone/>
            </a:pPr>
            <a:r>
              <a:rPr lang="en-GB" sz="2400" dirty="0">
                <a:solidFill>
                  <a:schemeClr val="accent1"/>
                </a:solidFill>
                <a:latin typeface="Comic Sans MS" panose="030F0702030302020204" pitchFamily="66" charset="0"/>
              </a:rPr>
              <a:t>In the first instance we encourage parents to contact their child’s class teacher as they know your child best and spend time with them every day.</a:t>
            </a:r>
          </a:p>
          <a:p>
            <a:pPr marL="0" indent="0">
              <a:buNone/>
            </a:pPr>
            <a:r>
              <a:rPr lang="en-GB" sz="2400" dirty="0">
                <a:solidFill>
                  <a:schemeClr val="accent1"/>
                </a:solidFill>
                <a:latin typeface="Comic Sans MS" panose="030F0702030302020204" pitchFamily="66" charset="0"/>
              </a:rPr>
              <a:t>If concerns remain, we ask parents to contact the Inclusion Leader and/or Head teacher through school.</a:t>
            </a:r>
          </a:p>
          <a:p>
            <a:pPr marL="0" indent="0">
              <a:buNone/>
            </a:pPr>
            <a:r>
              <a:rPr lang="en-GB" sz="2400" dirty="0">
                <a:solidFill>
                  <a:schemeClr val="accent1"/>
                </a:solidFill>
                <a:latin typeface="Comic Sans MS" panose="030F0702030302020204" pitchFamily="66" charset="0"/>
              </a:rPr>
              <a:t>In the unlikely event that a concern is not resolved, parents/carers are asked to contact the SEND Governor (Mr Kearney) or the Chair of Governors (Mrs Boyd).</a:t>
            </a:r>
          </a:p>
        </p:txBody>
      </p:sp>
      <p:pic>
        <p:nvPicPr>
          <p:cNvPr id="4" name="Picture 3" descr="A bee holding a pencil&#10;&#10;AI-generated content may be incorrect.">
            <a:extLst>
              <a:ext uri="{FF2B5EF4-FFF2-40B4-BE49-F238E27FC236}">
                <a16:creationId xmlns:a16="http://schemas.microsoft.com/office/drawing/2014/main" id="{765CE4DE-A91A-4570-5B39-2BD1AFBCC9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4F8450F2-BDEB-4411-D2C3-C3BA6CA41589}"/>
              </a:ext>
            </a:extLst>
          </p:cNvPr>
          <p:cNvSpPr/>
          <p:nvPr/>
        </p:nvSpPr>
        <p:spPr>
          <a:xfrm>
            <a:off x="838200" y="5898216"/>
            <a:ext cx="1334729" cy="46266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67713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DFEAE5AC-3123-AA45-876F-C46D975B48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2A39B1-6788-4CFB-10FD-FD2DAFF013EF}"/>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200" dirty="0">
                <a:solidFill>
                  <a:schemeClr val="accent1"/>
                </a:solidFill>
                <a:latin typeface="Comic Sans MS" panose="030F0702030302020204" pitchFamily="66" charset="0"/>
              </a:rPr>
              <a:t>Which other agencies might support a child with SEND?</a:t>
            </a: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8318234-5382-4151-FD53-B0CFCCF99BDF}"/>
              </a:ext>
            </a:extLst>
          </p:cNvPr>
          <p:cNvSpPr>
            <a:spLocks noGrp="1"/>
          </p:cNvSpPr>
          <p:nvPr>
            <p:ph idx="1"/>
          </p:nvPr>
        </p:nvSpPr>
        <p:spPr>
          <a:xfrm>
            <a:off x="838200" y="1271258"/>
            <a:ext cx="10515600" cy="4905705"/>
          </a:xfrm>
        </p:spPr>
        <p:txBody>
          <a:bodyPr>
            <a:normAutofit fontScale="92500" lnSpcReduction="20000"/>
          </a:bodyPr>
          <a:lstStyle/>
          <a:p>
            <a:pPr marL="0" indent="0">
              <a:buNone/>
            </a:pPr>
            <a:r>
              <a:rPr lang="en-GB" sz="2600" dirty="0">
                <a:solidFill>
                  <a:schemeClr val="accent1"/>
                </a:solidFill>
                <a:latin typeface="Comic Sans MS" panose="030F0702030302020204" pitchFamily="66" charset="0"/>
              </a:rPr>
              <a:t>At Kilburn Infant and Nursery School we may receive support from</a:t>
            </a:r>
          </a:p>
          <a:p>
            <a:pPr lvl="0"/>
            <a:r>
              <a:rPr lang="en-GB" sz="2600" dirty="0">
                <a:solidFill>
                  <a:schemeClr val="accent1"/>
                </a:solidFill>
                <a:latin typeface="Comic Sans MS" panose="030F0702030302020204" pitchFamily="66" charset="0"/>
              </a:rPr>
              <a:t>Educational Psychology Service</a:t>
            </a:r>
          </a:p>
          <a:p>
            <a:pPr lvl="0"/>
            <a:r>
              <a:rPr lang="en-GB" sz="2600" dirty="0">
                <a:solidFill>
                  <a:schemeClr val="accent1"/>
                </a:solidFill>
                <a:latin typeface="Comic Sans MS" panose="030F0702030302020204" pitchFamily="66" charset="0"/>
              </a:rPr>
              <a:t>Inclusion Support Advisory Team (New since September 2024)</a:t>
            </a:r>
          </a:p>
          <a:p>
            <a:pPr lvl="0"/>
            <a:r>
              <a:rPr lang="en-GB" sz="2600" dirty="0">
                <a:solidFill>
                  <a:schemeClr val="accent1"/>
                </a:solidFill>
                <a:latin typeface="Comic Sans MS" panose="030F0702030302020204" pitchFamily="66" charset="0"/>
              </a:rPr>
              <a:t>Early Years SEN service</a:t>
            </a:r>
          </a:p>
          <a:p>
            <a:pPr lvl="0"/>
            <a:r>
              <a:rPr lang="en-GB" sz="2600" dirty="0">
                <a:solidFill>
                  <a:schemeClr val="accent1"/>
                </a:solidFill>
                <a:latin typeface="Comic Sans MS" panose="030F0702030302020204" pitchFamily="66" charset="0"/>
              </a:rPr>
              <a:t>Support Service for visual, physical and hearing impairments</a:t>
            </a:r>
          </a:p>
          <a:p>
            <a:pPr lvl="0"/>
            <a:r>
              <a:rPr lang="en-GB" sz="2600" dirty="0">
                <a:solidFill>
                  <a:schemeClr val="accent1"/>
                </a:solidFill>
                <a:latin typeface="Comic Sans MS" panose="030F0702030302020204" pitchFamily="66" charset="0"/>
              </a:rPr>
              <a:t>Speech and Language Therapy (SALT)</a:t>
            </a:r>
          </a:p>
          <a:p>
            <a:pPr lvl="0"/>
            <a:r>
              <a:rPr lang="en-GB" sz="2600" dirty="0">
                <a:solidFill>
                  <a:schemeClr val="accent1"/>
                </a:solidFill>
                <a:latin typeface="Comic Sans MS" panose="030F0702030302020204" pitchFamily="66" charset="0"/>
              </a:rPr>
              <a:t>Physiotherapy Service</a:t>
            </a:r>
          </a:p>
          <a:p>
            <a:pPr lvl="0"/>
            <a:r>
              <a:rPr lang="en-GB" sz="2600" dirty="0">
                <a:solidFill>
                  <a:schemeClr val="accent1"/>
                </a:solidFill>
                <a:latin typeface="Comic Sans MS" panose="030F0702030302020204" pitchFamily="66" charset="0"/>
              </a:rPr>
              <a:t>Occupational Therapy Service</a:t>
            </a:r>
          </a:p>
          <a:p>
            <a:pPr lvl="0"/>
            <a:r>
              <a:rPr lang="en-GB" sz="2600" dirty="0">
                <a:solidFill>
                  <a:schemeClr val="accent1"/>
                </a:solidFill>
                <a:latin typeface="Comic Sans MS" panose="030F0702030302020204" pitchFamily="66" charset="0"/>
              </a:rPr>
              <a:t>Community Paediatrics</a:t>
            </a:r>
          </a:p>
          <a:p>
            <a:pPr lvl="0"/>
            <a:r>
              <a:rPr lang="en-GB" sz="2600" dirty="0">
                <a:solidFill>
                  <a:schemeClr val="accent1"/>
                </a:solidFill>
                <a:latin typeface="Comic Sans MS" panose="030F0702030302020204" pitchFamily="66" charset="0"/>
              </a:rPr>
              <a:t>Clinical Paediatrics</a:t>
            </a:r>
          </a:p>
          <a:p>
            <a:pPr lvl="0"/>
            <a:r>
              <a:rPr lang="en-GB" sz="2600" dirty="0">
                <a:solidFill>
                  <a:schemeClr val="accent1"/>
                </a:solidFill>
                <a:latin typeface="Comic Sans MS" panose="030F0702030302020204" pitchFamily="66" charset="0"/>
              </a:rPr>
              <a:t>Child and Adolescent Mental Health Services (CAMHS)</a:t>
            </a:r>
          </a:p>
          <a:p>
            <a:pPr lvl="0"/>
            <a:r>
              <a:rPr lang="en-GB" sz="2600" dirty="0">
                <a:solidFill>
                  <a:schemeClr val="accent1"/>
                </a:solidFill>
                <a:latin typeface="Comic Sans MS" panose="030F0702030302020204" pitchFamily="66" charset="0"/>
              </a:rPr>
              <a:t>Virtual Schools (Derby/Derbyshire) </a:t>
            </a:r>
          </a:p>
          <a:p>
            <a:endParaRPr lang="en-GB" dirty="0"/>
          </a:p>
        </p:txBody>
      </p:sp>
      <p:pic>
        <p:nvPicPr>
          <p:cNvPr id="4" name="Picture 3" descr="A bee holding a pencil&#10;&#10;AI-generated content may be incorrect.">
            <a:extLst>
              <a:ext uri="{FF2B5EF4-FFF2-40B4-BE49-F238E27FC236}">
                <a16:creationId xmlns:a16="http://schemas.microsoft.com/office/drawing/2014/main" id="{A03CC774-8E31-384D-22AB-107058564B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51ACCF8D-4C1F-2B33-69C9-918568B0CAC4}"/>
              </a:ext>
            </a:extLst>
          </p:cNvPr>
          <p:cNvSpPr/>
          <p:nvPr/>
        </p:nvSpPr>
        <p:spPr>
          <a:xfrm>
            <a:off x="8996516" y="5879690"/>
            <a:ext cx="1410692" cy="539589"/>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54175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38CA3324-B12E-9ACD-9593-E55CD543B5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80600F-76F5-D839-52FB-106F932675E1}"/>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700" dirty="0">
                <a:solidFill>
                  <a:schemeClr val="accent1"/>
                </a:solidFill>
                <a:latin typeface="Comic Sans MS" panose="030F0702030302020204" pitchFamily="66" charset="0"/>
              </a:rPr>
              <a:t>How will the school support and prepare a child with SEND to transfer to a new setting?</a:t>
            </a:r>
            <a:br>
              <a:rPr lang="en-GB" sz="27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77CA03C0-5F7C-EBDE-1DF3-1B4286A86420}"/>
              </a:ext>
            </a:extLst>
          </p:cNvPr>
          <p:cNvSpPr>
            <a:spLocks noGrp="1"/>
          </p:cNvSpPr>
          <p:nvPr>
            <p:ph idx="1"/>
          </p:nvPr>
        </p:nvSpPr>
        <p:spPr>
          <a:xfrm>
            <a:off x="838200" y="1347020"/>
            <a:ext cx="10515600" cy="5270090"/>
          </a:xfrm>
        </p:spPr>
        <p:txBody>
          <a:bodyPr>
            <a:normAutofit fontScale="62500" lnSpcReduction="20000"/>
          </a:bodyPr>
          <a:lstStyle/>
          <a:p>
            <a:pPr marL="0" indent="0">
              <a:buNone/>
            </a:pPr>
            <a:r>
              <a:rPr lang="en-GB" sz="3800" dirty="0">
                <a:solidFill>
                  <a:schemeClr val="accent1"/>
                </a:solidFill>
                <a:latin typeface="Comic Sans MS" panose="030F0702030302020204" pitchFamily="66" charset="0"/>
              </a:rPr>
              <a:t>We recognise that transition can be difficult for a child with SEND.</a:t>
            </a:r>
          </a:p>
          <a:p>
            <a:r>
              <a:rPr lang="en-GB" sz="3800" dirty="0">
                <a:solidFill>
                  <a:schemeClr val="accent1"/>
                </a:solidFill>
                <a:latin typeface="Comic Sans MS" panose="030F0702030302020204" pitchFamily="66" charset="0"/>
              </a:rPr>
              <a:t>If your child is moving to another school, we will contact the school and ensure that they know about any special arrangements or support that needs to be in place for your child. We will meet with staff beforehand. We will make sure all records are passed on.</a:t>
            </a:r>
          </a:p>
          <a:p>
            <a:endParaRPr lang="en-GB" sz="3800" dirty="0">
              <a:solidFill>
                <a:schemeClr val="accent1"/>
              </a:solidFill>
              <a:latin typeface="Comic Sans MS" panose="030F0702030302020204" pitchFamily="66" charset="0"/>
            </a:endParaRPr>
          </a:p>
          <a:p>
            <a:r>
              <a:rPr lang="en-GB" sz="3800" dirty="0">
                <a:solidFill>
                  <a:schemeClr val="accent1"/>
                </a:solidFill>
                <a:latin typeface="Comic Sans MS" panose="030F0702030302020204" pitchFamily="66" charset="0"/>
              </a:rPr>
              <a:t>We will support your child during visits to their new school wherever possible and if required one of our TA’s will accompany the child during their visits.</a:t>
            </a:r>
          </a:p>
          <a:p>
            <a:endParaRPr lang="en-GB" sz="3800" dirty="0">
              <a:solidFill>
                <a:schemeClr val="accent1"/>
              </a:solidFill>
              <a:latin typeface="Comic Sans MS" panose="030F0702030302020204" pitchFamily="66" charset="0"/>
            </a:endParaRPr>
          </a:p>
          <a:p>
            <a:r>
              <a:rPr lang="en-GB" sz="3800" dirty="0">
                <a:solidFill>
                  <a:schemeClr val="accent1"/>
                </a:solidFill>
                <a:latin typeface="Comic Sans MS" panose="030F0702030302020204" pitchFamily="66" charset="0"/>
              </a:rPr>
              <a:t>When moving classes in school, information will be passed onto the new class teacher in advance and a meeting will take place between the current and new class teachers and TA’s. Staff from the new year group will visit your child in their current year group and they will have the opportunity to visit their new class and meet their new teacher. Some pupils will benefit from a passport to take home with them over the summer.</a:t>
            </a:r>
          </a:p>
          <a:p>
            <a:endParaRPr lang="en-GB" dirty="0"/>
          </a:p>
        </p:txBody>
      </p:sp>
      <p:pic>
        <p:nvPicPr>
          <p:cNvPr id="4" name="Picture 3" descr="A bee holding a pencil&#10;&#10;AI-generated content may be incorrect.">
            <a:extLst>
              <a:ext uri="{FF2B5EF4-FFF2-40B4-BE49-F238E27FC236}">
                <a16:creationId xmlns:a16="http://schemas.microsoft.com/office/drawing/2014/main" id="{14E40794-5C99-EBE7-E5B4-DFED6474B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3E09ABE3-88E4-AC15-5DE1-0C8F93DE87BE}"/>
              </a:ext>
            </a:extLst>
          </p:cNvPr>
          <p:cNvSpPr/>
          <p:nvPr/>
        </p:nvSpPr>
        <p:spPr>
          <a:xfrm rot="10800000">
            <a:off x="9969910" y="6154994"/>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Tree>
    <p:extLst>
      <p:ext uri="{BB962C8B-B14F-4D97-AF65-F5344CB8AC3E}">
        <p14:creationId xmlns:p14="http://schemas.microsoft.com/office/powerpoint/2010/main" val="2783335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CA57177E-BA88-7DD5-44A2-618235E039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72C30B-8289-466A-DCC7-0712D4D8A516}"/>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700" dirty="0">
                <a:solidFill>
                  <a:schemeClr val="accent1"/>
                </a:solidFill>
                <a:latin typeface="Comic Sans MS" panose="030F0702030302020204" pitchFamily="66" charset="0"/>
              </a:rPr>
              <a:t>How will the school support and prepare a child with SEND to transfer to Kilburn Junior School?</a:t>
            </a:r>
            <a:br>
              <a:rPr lang="en-GB" sz="27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89659FE-49C2-A2CA-5987-8C1C44F9A14A}"/>
              </a:ext>
            </a:extLst>
          </p:cNvPr>
          <p:cNvSpPr>
            <a:spLocks noGrp="1"/>
          </p:cNvSpPr>
          <p:nvPr>
            <p:ph idx="1"/>
          </p:nvPr>
        </p:nvSpPr>
        <p:spPr>
          <a:xfrm>
            <a:off x="838200" y="1347020"/>
            <a:ext cx="10515600" cy="5270090"/>
          </a:xfrm>
        </p:spPr>
        <p:txBody>
          <a:bodyPr>
            <a:normAutofit fontScale="85000" lnSpcReduction="20000"/>
          </a:bodyPr>
          <a:lstStyle/>
          <a:p>
            <a:r>
              <a:rPr lang="en-GB" sz="3100" dirty="0">
                <a:solidFill>
                  <a:schemeClr val="accent1"/>
                </a:solidFill>
                <a:latin typeface="Comic Sans MS" panose="030F0702030302020204" pitchFamily="66" charset="0"/>
              </a:rPr>
              <a:t>There is a detailed transition plan in place. A transition meeting at </a:t>
            </a:r>
            <a:r>
              <a:rPr lang="en-GB" sz="3100">
                <a:solidFill>
                  <a:schemeClr val="accent1"/>
                </a:solidFill>
                <a:latin typeface="Comic Sans MS" panose="030F0702030302020204" pitchFamily="66" charset="0"/>
              </a:rPr>
              <a:t>both schools </a:t>
            </a:r>
            <a:r>
              <a:rPr lang="en-GB" sz="3100" dirty="0">
                <a:solidFill>
                  <a:schemeClr val="accent1"/>
                </a:solidFill>
                <a:latin typeface="Comic Sans MS" panose="030F0702030302020204" pitchFamily="66" charset="0"/>
              </a:rPr>
              <a:t>will </a:t>
            </a:r>
            <a:r>
              <a:rPr lang="en-GB" sz="3100">
                <a:solidFill>
                  <a:schemeClr val="accent1"/>
                </a:solidFill>
                <a:latin typeface="Comic Sans MS" panose="030F0702030302020204" pitchFamily="66" charset="0"/>
              </a:rPr>
              <a:t>take place. </a:t>
            </a:r>
            <a:endParaRPr lang="en-GB" sz="3100" dirty="0">
              <a:solidFill>
                <a:schemeClr val="accent1"/>
              </a:solidFill>
              <a:latin typeface="Comic Sans MS" panose="030F0702030302020204" pitchFamily="66" charset="0"/>
            </a:endParaRPr>
          </a:p>
          <a:p>
            <a:pPr marL="0" indent="0">
              <a:buNone/>
            </a:pPr>
            <a:endParaRPr lang="en-GB" sz="3100" dirty="0">
              <a:solidFill>
                <a:schemeClr val="accent1"/>
              </a:solidFill>
              <a:latin typeface="Comic Sans MS" panose="030F0702030302020204" pitchFamily="66" charset="0"/>
            </a:endParaRPr>
          </a:p>
          <a:p>
            <a:r>
              <a:rPr lang="en-GB" sz="3100" dirty="0">
                <a:solidFill>
                  <a:schemeClr val="accent1"/>
                </a:solidFill>
                <a:latin typeface="Comic Sans MS" panose="030F0702030302020204" pitchFamily="66" charset="0"/>
              </a:rPr>
              <a:t>The Year Two and Three teachers meet to discuss all children who will be transferring. The Inclusion Leader also meets regularly with the SENDCo at Kilburn Junior School to discuss those children who are transferring and who have SEND. </a:t>
            </a:r>
          </a:p>
          <a:p>
            <a:endParaRPr lang="en-GB" sz="3100" dirty="0">
              <a:solidFill>
                <a:schemeClr val="accent1"/>
              </a:solidFill>
              <a:latin typeface="Comic Sans MS" panose="030F0702030302020204" pitchFamily="66" charset="0"/>
            </a:endParaRPr>
          </a:p>
          <a:p>
            <a:r>
              <a:rPr lang="en-GB" sz="3100" dirty="0">
                <a:solidFill>
                  <a:schemeClr val="accent1"/>
                </a:solidFill>
                <a:latin typeface="Comic Sans MS" panose="030F0702030302020204" pitchFamily="66" charset="0"/>
              </a:rPr>
              <a:t>The Year Two children have many opportunities to meet with the staff and the children from KJS beginning with visits taking place at KINS. If your child has SEND or we feel they would benefit from additional visits,  these are arranged. We will also provide a transition book for your child to take home during the summer. All school records are transferred between the Head teachers to ensure that new staff are as informed as possible about a child’s special educational needs and disabilities.</a:t>
            </a:r>
          </a:p>
          <a:p>
            <a:endParaRPr lang="en-GB" dirty="0"/>
          </a:p>
        </p:txBody>
      </p:sp>
      <p:pic>
        <p:nvPicPr>
          <p:cNvPr id="4" name="Picture 3" descr="A bee holding a pencil&#10;&#10;AI-generated content may be incorrect.">
            <a:extLst>
              <a:ext uri="{FF2B5EF4-FFF2-40B4-BE49-F238E27FC236}">
                <a16:creationId xmlns:a16="http://schemas.microsoft.com/office/drawing/2014/main" id="{8C60104E-4744-0C7C-1574-A69AC658B3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16544AF2-A43B-B7F8-FB84-4D45F7A36BD7}"/>
              </a:ext>
            </a:extLst>
          </p:cNvPr>
          <p:cNvSpPr/>
          <p:nvPr/>
        </p:nvSpPr>
        <p:spPr>
          <a:xfrm>
            <a:off x="9635277" y="1621330"/>
            <a:ext cx="1219535" cy="631821"/>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61878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FD96AF39-5D7E-3679-757F-DADB1E9B0E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1DC0BE-7314-F980-C113-9EAB936FD1BB}"/>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700" dirty="0">
                <a:solidFill>
                  <a:schemeClr val="accent1"/>
                </a:solidFill>
                <a:latin typeface="Comic Sans MS" panose="030F0702030302020204" pitchFamily="66" charset="0"/>
              </a:rPr>
              <a:t>Is there any support for parents/carers of pupils with SEND?</a:t>
            </a:r>
            <a:br>
              <a:rPr lang="en-GB" sz="2700" dirty="0"/>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04C90E22-72F6-ADDF-F0A0-633F81AA5A79}"/>
              </a:ext>
            </a:extLst>
          </p:cNvPr>
          <p:cNvSpPr>
            <a:spLocks noGrp="1"/>
          </p:cNvSpPr>
          <p:nvPr>
            <p:ph idx="1"/>
          </p:nvPr>
        </p:nvSpPr>
        <p:spPr>
          <a:xfrm>
            <a:off x="838200" y="1199535"/>
            <a:ext cx="10515600" cy="5368413"/>
          </a:xfrm>
        </p:spPr>
        <p:txBody>
          <a:bodyPr>
            <a:normAutofit fontScale="32500" lnSpcReduction="20000"/>
          </a:bodyPr>
          <a:lstStyle/>
          <a:p>
            <a:pPr marL="0" indent="0">
              <a:buNone/>
            </a:pPr>
            <a:r>
              <a:rPr lang="en-GB" sz="6200" dirty="0">
                <a:solidFill>
                  <a:schemeClr val="accent1"/>
                </a:solidFill>
                <a:latin typeface="Comic Sans MS" panose="030F0702030302020204" pitchFamily="66" charset="0"/>
              </a:rPr>
              <a:t>Your child’s class teacher and the Inclusion Leader are always available to discuss your child’s needs and progress. The Inclusion Leader can be contacted via email or phone and will support parents/carers with filling in forms, making phone calls, visiting schools etc. </a:t>
            </a:r>
          </a:p>
          <a:p>
            <a:pPr marL="0" indent="0">
              <a:buNone/>
            </a:pPr>
            <a:r>
              <a:rPr lang="en-GB" sz="6200" dirty="0">
                <a:solidFill>
                  <a:schemeClr val="accent1"/>
                </a:solidFill>
                <a:latin typeface="Comic Sans MS" panose="030F0702030302020204" pitchFamily="66" charset="0"/>
              </a:rPr>
              <a:t>Parents/Carers are regularly signposted to relevant services by the Inclusion leader and provided with information on how to support their child at home. We also hold a termly training session for parents/carers which includes refreshments and the chance to connect with other families.</a:t>
            </a:r>
          </a:p>
          <a:p>
            <a:pPr marL="0" indent="0">
              <a:buNone/>
            </a:pPr>
            <a:r>
              <a:rPr lang="en-GB" sz="6200" dirty="0">
                <a:solidFill>
                  <a:schemeClr val="accent1"/>
                </a:solidFill>
                <a:latin typeface="Comic Sans MS" panose="030F0702030302020204" pitchFamily="66" charset="0"/>
              </a:rPr>
              <a:t>All outside agencies will contact parents/carers to keep them informed of their involvement.</a:t>
            </a:r>
          </a:p>
          <a:p>
            <a:pPr marL="0" indent="0">
              <a:buNone/>
            </a:pPr>
            <a:endParaRPr lang="en-GB" sz="6200" dirty="0">
              <a:solidFill>
                <a:schemeClr val="accent1"/>
              </a:solidFill>
              <a:latin typeface="Comic Sans MS" panose="030F0702030302020204" pitchFamily="66" charset="0"/>
            </a:endParaRPr>
          </a:p>
          <a:p>
            <a:r>
              <a:rPr lang="en-GB" sz="6200" dirty="0"/>
              <a:t> </a:t>
            </a:r>
            <a:r>
              <a:rPr lang="en-GB" sz="6200" u="sng" dirty="0"/>
              <a:t>Derbyshire Information Advice and Support Service for special educational needs and disabilities </a:t>
            </a:r>
            <a:endParaRPr lang="en-GB" sz="6200" dirty="0"/>
          </a:p>
          <a:p>
            <a:pPr marL="0" indent="0">
              <a:buNone/>
            </a:pPr>
            <a:r>
              <a:rPr lang="en-GB" sz="6200" dirty="0"/>
              <a:t>DIASS offer support for children and young people with SEND from birth to 25 years old. They aim to help parents and carers increase their involvement in the education of their children and ensure that they have access to information and advice about issues relating to the child or young person's health and social care.</a:t>
            </a:r>
          </a:p>
          <a:p>
            <a:pPr marL="0" indent="0">
              <a:buNone/>
            </a:pPr>
            <a:r>
              <a:rPr lang="en-GB" sz="6200" u="sng" dirty="0">
                <a:hlinkClick r:id="rId2"/>
              </a:rPr>
              <a:t>https://www.derbyshireiass.co.uk/home.aspx</a:t>
            </a:r>
            <a:r>
              <a:rPr lang="en-GB" sz="6200" dirty="0"/>
              <a:t> </a:t>
            </a:r>
          </a:p>
          <a:p>
            <a:pPr marL="0" indent="0">
              <a:buNone/>
            </a:pPr>
            <a:endParaRPr lang="en-GB" sz="6200" dirty="0"/>
          </a:p>
          <a:p>
            <a:pPr marL="0" indent="0">
              <a:buNone/>
            </a:pPr>
            <a:r>
              <a:rPr lang="en-GB" sz="5200" dirty="0"/>
              <a:t> </a:t>
            </a:r>
          </a:p>
          <a:p>
            <a:endParaRPr lang="en-GB" sz="4000" dirty="0"/>
          </a:p>
          <a:p>
            <a:endParaRPr lang="en-GB" dirty="0"/>
          </a:p>
        </p:txBody>
      </p:sp>
      <p:pic>
        <p:nvPicPr>
          <p:cNvPr id="4" name="Picture 3" descr="A bee holding a pencil&#10;&#10;AI-generated content may be incorrect.">
            <a:extLst>
              <a:ext uri="{FF2B5EF4-FFF2-40B4-BE49-F238E27FC236}">
                <a16:creationId xmlns:a16="http://schemas.microsoft.com/office/drawing/2014/main" id="{B53A3714-7D0D-BB7E-23B7-AF9A6C794B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4" action="ppaction://hlinksldjump"/>
            <a:extLst>
              <a:ext uri="{FF2B5EF4-FFF2-40B4-BE49-F238E27FC236}">
                <a16:creationId xmlns:a16="http://schemas.microsoft.com/office/drawing/2014/main" id="{3E09ABE3-88E4-AC15-5DE1-0C8F93DE87BE}"/>
              </a:ext>
            </a:extLst>
          </p:cNvPr>
          <p:cNvSpPr/>
          <p:nvPr/>
        </p:nvSpPr>
        <p:spPr>
          <a:xfrm rot="10800000">
            <a:off x="9534547" y="5803490"/>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Tree>
    <p:extLst>
      <p:ext uri="{BB962C8B-B14F-4D97-AF65-F5344CB8AC3E}">
        <p14:creationId xmlns:p14="http://schemas.microsoft.com/office/powerpoint/2010/main" val="3793179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DDF6BBB8-9FAB-07D3-A512-518A324CD2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5130B1-C0D8-1BB8-0E9B-0250DBC7C190}"/>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700" dirty="0">
                <a:solidFill>
                  <a:schemeClr val="accent1"/>
                </a:solidFill>
                <a:latin typeface="Comic Sans MS" panose="030F0702030302020204" pitchFamily="66" charset="0"/>
              </a:rPr>
              <a:t>Is there any support for parents/carers of pupils with SEND continued…?</a:t>
            </a:r>
            <a:br>
              <a:rPr lang="en-GB" sz="2700" dirty="0"/>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FA9F9A2A-6E28-5677-1E9F-E1198E7AEA4A}"/>
              </a:ext>
            </a:extLst>
          </p:cNvPr>
          <p:cNvSpPr>
            <a:spLocks noGrp="1"/>
          </p:cNvSpPr>
          <p:nvPr>
            <p:ph idx="1"/>
          </p:nvPr>
        </p:nvSpPr>
        <p:spPr>
          <a:xfrm>
            <a:off x="838200" y="1199535"/>
            <a:ext cx="10515600" cy="5368413"/>
          </a:xfrm>
        </p:spPr>
        <p:txBody>
          <a:bodyPr>
            <a:normAutofit fontScale="70000" lnSpcReduction="20000"/>
          </a:bodyPr>
          <a:lstStyle/>
          <a:p>
            <a:r>
              <a:rPr lang="en-GB" sz="2900" u="sng" dirty="0"/>
              <a:t>DIASS special educational needs and disabilities advice line  </a:t>
            </a:r>
          </a:p>
          <a:p>
            <a:pPr marL="0" indent="0">
              <a:buNone/>
            </a:pPr>
            <a:r>
              <a:rPr lang="en-GB" sz="2900" dirty="0"/>
              <a:t>Telephone: 01629 533668 Monday to Friday from 9:30am to 3pm. </a:t>
            </a:r>
          </a:p>
          <a:p>
            <a:pPr marL="0" indent="0">
              <a:buNone/>
            </a:pPr>
            <a:r>
              <a:rPr lang="en-GB" sz="2900" dirty="0"/>
              <a:t> </a:t>
            </a:r>
          </a:p>
          <a:p>
            <a:r>
              <a:rPr lang="en-GB" sz="2900" u="sng" dirty="0"/>
              <a:t>DIASS general enquiries </a:t>
            </a:r>
            <a:endParaRPr lang="en-GB" sz="2900" dirty="0"/>
          </a:p>
          <a:p>
            <a:pPr marL="0" indent="0">
              <a:buNone/>
            </a:pPr>
            <a:r>
              <a:rPr lang="en-GB" sz="2900" dirty="0"/>
              <a:t>Email: </a:t>
            </a:r>
            <a:r>
              <a:rPr lang="en-GB" sz="2900" u="sng" dirty="0">
                <a:hlinkClick r:id="rId2"/>
              </a:rPr>
              <a:t>ias.service@derbyshire.gov.uk</a:t>
            </a:r>
            <a:r>
              <a:rPr lang="en-GB" sz="2900" dirty="0"/>
              <a:t> </a:t>
            </a:r>
          </a:p>
          <a:p>
            <a:pPr marL="0" indent="0">
              <a:buNone/>
            </a:pPr>
            <a:r>
              <a:rPr lang="en-GB" sz="2900" dirty="0"/>
              <a:t>Telephone: 01629 533660 </a:t>
            </a:r>
          </a:p>
          <a:p>
            <a:pPr marL="0" indent="0">
              <a:buNone/>
            </a:pPr>
            <a:r>
              <a:rPr lang="en-GB" sz="2900" dirty="0"/>
              <a:t>Web address – </a:t>
            </a:r>
            <a:r>
              <a:rPr lang="en-GB" sz="2900" u="sng" dirty="0">
                <a:hlinkClick r:id="rId3"/>
              </a:rPr>
              <a:t>https://www.derbyshireiass.co.uk/home.aspx</a:t>
            </a:r>
            <a:r>
              <a:rPr lang="en-GB" sz="2900" dirty="0"/>
              <a:t> </a:t>
            </a:r>
          </a:p>
          <a:p>
            <a:pPr marL="0" indent="0">
              <a:buNone/>
            </a:pPr>
            <a:r>
              <a:rPr lang="en-GB" sz="2900" dirty="0"/>
              <a:t> </a:t>
            </a:r>
          </a:p>
          <a:p>
            <a:r>
              <a:rPr lang="en-GB" sz="2900" u="sng" dirty="0"/>
              <a:t>Derby and Derbyshire Emotional health and Wellbeing </a:t>
            </a:r>
            <a:endParaRPr lang="en-GB" sz="2900" dirty="0"/>
          </a:p>
          <a:p>
            <a:pPr marL="0" indent="0">
              <a:buNone/>
            </a:pPr>
            <a:r>
              <a:rPr lang="en-GB" sz="2900" u="sng" dirty="0">
                <a:hlinkClick r:id="rId4"/>
              </a:rPr>
              <a:t>https://derbyandderbyshireemotionalhealthandwellbeing.uk/</a:t>
            </a:r>
            <a:r>
              <a:rPr lang="en-GB" sz="2900" dirty="0"/>
              <a:t> </a:t>
            </a:r>
          </a:p>
          <a:p>
            <a:pPr marL="0" indent="0">
              <a:buNone/>
            </a:pPr>
            <a:endParaRPr lang="en-GB" sz="2900" dirty="0"/>
          </a:p>
          <a:p>
            <a:r>
              <a:rPr lang="en-GB" dirty="0">
                <a:hlinkClick r:id="rId5"/>
              </a:rPr>
              <a:t>Compass – changing lives </a:t>
            </a:r>
            <a:endParaRPr lang="en-GB" dirty="0"/>
          </a:p>
          <a:p>
            <a:pPr marL="0" indent="0">
              <a:buNone/>
            </a:pPr>
            <a:r>
              <a:rPr lang="en-GB" dirty="0"/>
              <a:t>Provides prevention and early intervention emotional wellbeing and mental health support to Children, Young People and Families (CYPFs) across Derby &amp; Derbyshire.</a:t>
            </a:r>
            <a:endParaRPr lang="en-GB" sz="2900" dirty="0"/>
          </a:p>
          <a:p>
            <a:pPr marL="0" indent="0">
              <a:buNone/>
            </a:pPr>
            <a:r>
              <a:rPr lang="en-GB" sz="5200" dirty="0"/>
              <a:t> </a:t>
            </a:r>
            <a:endParaRPr lang="en-GB" dirty="0"/>
          </a:p>
          <a:p>
            <a:endParaRPr lang="en-GB" sz="4000" dirty="0"/>
          </a:p>
          <a:p>
            <a:endParaRPr lang="en-GB" dirty="0"/>
          </a:p>
        </p:txBody>
      </p:sp>
      <p:pic>
        <p:nvPicPr>
          <p:cNvPr id="4" name="Picture 3" descr="A bee holding a pencil&#10;&#10;AI-generated content may be incorrect.">
            <a:extLst>
              <a:ext uri="{FF2B5EF4-FFF2-40B4-BE49-F238E27FC236}">
                <a16:creationId xmlns:a16="http://schemas.microsoft.com/office/drawing/2014/main" id="{934B4C64-0D76-32A4-1595-A159CE910B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7" action="ppaction://hlinksldjump"/>
            <a:extLst>
              <a:ext uri="{FF2B5EF4-FFF2-40B4-BE49-F238E27FC236}">
                <a16:creationId xmlns:a16="http://schemas.microsoft.com/office/drawing/2014/main" id="{3E09ABE3-88E4-AC15-5DE1-0C8F93DE87BE}"/>
              </a:ext>
            </a:extLst>
          </p:cNvPr>
          <p:cNvSpPr/>
          <p:nvPr/>
        </p:nvSpPr>
        <p:spPr>
          <a:xfrm>
            <a:off x="9714272" y="4387645"/>
            <a:ext cx="1199534" cy="46211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Tree>
    <p:extLst>
      <p:ext uri="{BB962C8B-B14F-4D97-AF65-F5344CB8AC3E}">
        <p14:creationId xmlns:p14="http://schemas.microsoft.com/office/powerpoint/2010/main" val="2475787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DCCB4C59-5BF5-75DB-F5BE-27967C0AF3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F47B31-2D74-E5EF-A89C-5837CB82F819}"/>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2700" dirty="0">
                <a:solidFill>
                  <a:schemeClr val="accent1"/>
                </a:solidFill>
                <a:latin typeface="Comic Sans MS" panose="030F0702030302020204" pitchFamily="66" charset="0"/>
              </a:rPr>
              <a:t>Is there any support for parents/carers of pupils with SEND continued…?</a:t>
            </a:r>
            <a:br>
              <a:rPr lang="en-GB" sz="2700" dirty="0"/>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pic>
        <p:nvPicPr>
          <p:cNvPr id="4" name="Picture 3" descr="A bee holding a pencil&#10;&#10;AI-generated content may be incorrect.">
            <a:extLst>
              <a:ext uri="{FF2B5EF4-FFF2-40B4-BE49-F238E27FC236}">
                <a16:creationId xmlns:a16="http://schemas.microsoft.com/office/drawing/2014/main" id="{704E8067-F42A-592F-2098-B41114F61F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E04E98D9-BA2A-944D-1AAA-556C062271BE}"/>
              </a:ext>
            </a:extLst>
          </p:cNvPr>
          <p:cNvSpPr/>
          <p:nvPr/>
        </p:nvSpPr>
        <p:spPr>
          <a:xfrm>
            <a:off x="9785170" y="6008242"/>
            <a:ext cx="1276120" cy="55970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Content Placeholder 7">
            <a:extLst>
              <a:ext uri="{FF2B5EF4-FFF2-40B4-BE49-F238E27FC236}">
                <a16:creationId xmlns:a16="http://schemas.microsoft.com/office/drawing/2014/main" id="{129C0B31-8963-79C7-CF45-59C60E1D2148}"/>
              </a:ext>
            </a:extLst>
          </p:cNvPr>
          <p:cNvSpPr>
            <a:spLocks noGrp="1"/>
          </p:cNvSpPr>
          <p:nvPr>
            <p:ph idx="1"/>
          </p:nvPr>
        </p:nvSpPr>
        <p:spPr/>
        <p:txBody>
          <a:bodyPr/>
          <a:lstStyle/>
          <a:p>
            <a:r>
              <a:rPr lang="en-GB" dirty="0">
                <a:hlinkClick r:id="rId4"/>
              </a:rPr>
              <a:t>Autism East Midlands Family Support Hub based in Heanor</a:t>
            </a:r>
            <a:endParaRPr lang="en-GB" dirty="0"/>
          </a:p>
        </p:txBody>
      </p:sp>
    </p:spTree>
    <p:extLst>
      <p:ext uri="{BB962C8B-B14F-4D97-AF65-F5344CB8AC3E}">
        <p14:creationId xmlns:p14="http://schemas.microsoft.com/office/powerpoint/2010/main" val="541785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A3FCE41D-FD92-4877-A81B-28D6B4ADCD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4FCF31-F25C-078E-BC1A-1C0254A140A8}"/>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200" dirty="0">
                <a:solidFill>
                  <a:schemeClr val="accent1"/>
                </a:solidFill>
                <a:latin typeface="Comic Sans MS" panose="030F0702030302020204" pitchFamily="66" charset="0"/>
              </a:rPr>
              <a:t>What is the Derbyshire Local Offer?</a:t>
            </a: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ADA85FCF-90DB-1895-6142-C98A243D7F0D}"/>
              </a:ext>
            </a:extLst>
          </p:cNvPr>
          <p:cNvSpPr>
            <a:spLocks noGrp="1"/>
          </p:cNvSpPr>
          <p:nvPr>
            <p:ph idx="1"/>
          </p:nvPr>
        </p:nvSpPr>
        <p:spPr>
          <a:xfrm>
            <a:off x="838200" y="1347020"/>
            <a:ext cx="10515600" cy="4829943"/>
          </a:xfrm>
        </p:spPr>
        <p:txBody>
          <a:bodyPr>
            <a:normAutofit/>
          </a:bodyPr>
          <a:lstStyle/>
          <a:p>
            <a:pPr marL="0" indent="0">
              <a:buNone/>
            </a:pPr>
            <a:r>
              <a:rPr lang="en-GB" sz="2400" u="sng" dirty="0">
                <a:latin typeface="Comic Sans MS" panose="030F0702030302020204" pitchFamily="66" charset="0"/>
                <a:hlinkClick r:id="rId2"/>
              </a:rPr>
              <a:t>https://www.localoffer.derbyshire.gov.uk/home.aspx</a:t>
            </a:r>
            <a:r>
              <a:rPr lang="en-GB" sz="2400" dirty="0">
                <a:latin typeface="Comic Sans MS" panose="030F0702030302020204" pitchFamily="66" charset="0"/>
              </a:rPr>
              <a:t> </a:t>
            </a:r>
          </a:p>
          <a:p>
            <a:pPr marL="0" indent="0">
              <a:buNone/>
            </a:pPr>
            <a:r>
              <a:rPr lang="en-GB" sz="2400" dirty="0">
                <a:solidFill>
                  <a:schemeClr val="accent1"/>
                </a:solidFill>
                <a:latin typeface="Comic Sans MS" panose="030F0702030302020204" pitchFamily="66" charset="0"/>
              </a:rPr>
              <a:t>The Local Offer includes leisure and activity providers, health and care services, education providers and support groups. The Local Offer simply aims to pull information about available services into one place and make it clear and accessible for you and your family.</a:t>
            </a:r>
          </a:p>
          <a:p>
            <a:pPr marL="0" indent="0">
              <a:buNone/>
            </a:pPr>
            <a:endParaRPr lang="en-GB" sz="2400" dirty="0">
              <a:solidFill>
                <a:schemeClr val="accent1"/>
              </a:solidFill>
              <a:latin typeface="Comic Sans MS" panose="030F0702030302020204" pitchFamily="66" charset="0"/>
            </a:endParaRPr>
          </a:p>
          <a:p>
            <a:pPr marL="0" indent="0">
              <a:buNone/>
            </a:pPr>
            <a:r>
              <a:rPr lang="en-GB" sz="2400" dirty="0">
                <a:solidFill>
                  <a:schemeClr val="accent1"/>
                </a:solidFill>
                <a:latin typeface="Comic Sans MS" panose="030F0702030302020204" pitchFamily="66" charset="0"/>
              </a:rPr>
              <a:t>This utilises the Local Authority offer to meet the needs of SEND pupils as determined by school policy and the provision that the school is able to provide.</a:t>
            </a:r>
          </a:p>
        </p:txBody>
      </p:sp>
      <p:pic>
        <p:nvPicPr>
          <p:cNvPr id="4" name="Picture 3" descr="A bee holding a pencil&#10;&#10;AI-generated content may be incorrect.">
            <a:extLst>
              <a:ext uri="{FF2B5EF4-FFF2-40B4-BE49-F238E27FC236}">
                <a16:creationId xmlns:a16="http://schemas.microsoft.com/office/drawing/2014/main" id="{5937A180-FC0C-9C4F-A111-B74DA889A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4" action="ppaction://hlinksldjump"/>
            <a:extLst>
              <a:ext uri="{FF2B5EF4-FFF2-40B4-BE49-F238E27FC236}">
                <a16:creationId xmlns:a16="http://schemas.microsoft.com/office/drawing/2014/main" id="{4CF0C903-1463-3963-C9B0-6BB9D599EA9B}"/>
              </a:ext>
            </a:extLst>
          </p:cNvPr>
          <p:cNvSpPr/>
          <p:nvPr/>
        </p:nvSpPr>
        <p:spPr>
          <a:xfrm>
            <a:off x="973057" y="5692330"/>
            <a:ext cx="1661987" cy="80054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68644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a:extLst>
            <a:ext uri="{FF2B5EF4-FFF2-40B4-BE49-F238E27FC236}">
              <a16:creationId xmlns:a16="http://schemas.microsoft.com/office/drawing/2014/main" id="{AF1BAE8B-FACD-2106-CB74-B175065473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6EA8C8-F01A-7716-26C5-446A026A8E5C}"/>
              </a:ext>
            </a:extLst>
          </p:cNvPr>
          <p:cNvSpPr>
            <a:spLocks noGrp="1"/>
          </p:cNvSpPr>
          <p:nvPr>
            <p:ph type="title"/>
          </p:nvPr>
        </p:nvSpPr>
        <p:spPr>
          <a:xfrm>
            <a:off x="838200" y="365126"/>
            <a:ext cx="9925378" cy="981894"/>
          </a:xfrm>
        </p:spPr>
        <p:txBody>
          <a:bodyPr>
            <a:normAutofit fontScale="90000"/>
          </a:bodyPr>
          <a:lstStyle/>
          <a:p>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r>
              <a:rPr lang="en-GB" sz="3200" dirty="0">
                <a:solidFill>
                  <a:schemeClr val="accent1"/>
                </a:solidFill>
                <a:latin typeface="Comic Sans MS" panose="030F0702030302020204" pitchFamily="66" charset="0"/>
              </a:rPr>
              <a:t>                                    Photo gallery</a:t>
            </a: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200" dirty="0">
                <a:solidFill>
                  <a:schemeClr val="accent1"/>
                </a:solidFill>
                <a:latin typeface="Comic Sans MS" panose="030F0702030302020204" pitchFamily="66" charset="0"/>
              </a:rPr>
            </a:br>
            <a:br>
              <a:rPr lang="en-GB" sz="3100" dirty="0">
                <a:solidFill>
                  <a:schemeClr val="accent1"/>
                </a:solidFill>
                <a:latin typeface="Comic Sans MS" panose="030F0702030302020204" pitchFamily="66" charset="0"/>
              </a:rPr>
            </a:br>
            <a:br>
              <a:rPr lang="en-GB" sz="3200" dirty="0">
                <a:latin typeface="Comic Sans MS" panose="030F0702030302020204" pitchFamily="66" charset="0"/>
              </a:rPr>
            </a:br>
            <a:br>
              <a:rPr lang="en-GB" sz="3200" dirty="0"/>
            </a:br>
            <a:endParaRPr lang="en-GB" sz="3200" dirty="0">
              <a:solidFill>
                <a:schemeClr val="accent1"/>
              </a:solidFill>
              <a:latin typeface="Comic Sans MS" panose="030F0702030302020204" pitchFamily="66" charset="0"/>
            </a:endParaRPr>
          </a:p>
        </p:txBody>
      </p:sp>
      <p:pic>
        <p:nvPicPr>
          <p:cNvPr id="4" name="Picture 3" descr="A bee holding a pencil&#10;&#10;AI-generated content may be incorrect.">
            <a:extLst>
              <a:ext uri="{FF2B5EF4-FFF2-40B4-BE49-F238E27FC236}">
                <a16:creationId xmlns:a16="http://schemas.microsoft.com/office/drawing/2014/main" id="{46BFFC4A-DB9F-4AF2-EDE2-451BF2241F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578" y="90815"/>
            <a:ext cx="1180443" cy="1180443"/>
          </a:xfrm>
          <a:prstGeom prst="rect">
            <a:avLst/>
          </a:prstGeom>
        </p:spPr>
      </p:pic>
      <p:sp>
        <p:nvSpPr>
          <p:cNvPr id="5" name="Arrow: Left 4">
            <a:hlinkClick r:id="rId3" action="ppaction://hlinksldjump"/>
            <a:extLst>
              <a:ext uri="{FF2B5EF4-FFF2-40B4-BE49-F238E27FC236}">
                <a16:creationId xmlns:a16="http://schemas.microsoft.com/office/drawing/2014/main" id="{FFFA7B0A-BA36-2DD0-5678-B5A87FA4F5E9}"/>
              </a:ext>
            </a:extLst>
          </p:cNvPr>
          <p:cNvSpPr/>
          <p:nvPr/>
        </p:nvSpPr>
        <p:spPr>
          <a:xfrm>
            <a:off x="973057" y="5692330"/>
            <a:ext cx="1661987" cy="80054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Content Placeholder 5">
            <a:extLst>
              <a:ext uri="{FF2B5EF4-FFF2-40B4-BE49-F238E27FC236}">
                <a16:creationId xmlns:a16="http://schemas.microsoft.com/office/drawing/2014/main" id="{28F7FD28-F90D-ECB7-6205-38F71C81C10D}"/>
              </a:ext>
            </a:extLst>
          </p:cNvPr>
          <p:cNvPicPr>
            <a:picLocks noGrp="1" noChangeAspect="1"/>
          </p:cNvPicPr>
          <p:nvPr>
            <p:ph idx="1"/>
          </p:nvPr>
        </p:nvPicPr>
        <p:blipFill rotWithShape="1">
          <a:blip r:embed="rId4" cstate="print">
            <a:extLst>
              <a:ext uri="{28A0092B-C50C-407E-A947-70E740481C1C}">
                <a14:useLocalDpi xmlns:a14="http://schemas.microsoft.com/office/drawing/2010/main" val="0"/>
              </a:ext>
            </a:extLst>
          </a:blip>
          <a:srcRect l="4244" r="3979" b="9718"/>
          <a:stretch/>
        </p:blipFill>
        <p:spPr bwMode="auto">
          <a:xfrm>
            <a:off x="618528" y="1192807"/>
            <a:ext cx="3010658" cy="2140328"/>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E690287A-D513-D22B-81D3-BC5C6BAB4D4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145" t="9528" r="21785" b="12067"/>
          <a:stretch/>
        </p:blipFill>
        <p:spPr bwMode="auto">
          <a:xfrm rot="5400000">
            <a:off x="3659751" y="1461381"/>
            <a:ext cx="2606499" cy="2069352"/>
          </a:xfrm>
          <a:prstGeom prst="rect">
            <a:avLst/>
          </a:prstGeom>
          <a:ln>
            <a:noFill/>
          </a:ln>
          <a:extLst>
            <a:ext uri="{53640926-AAD7-44D8-BBD7-CCE9431645EC}">
              <a14:shadowObscured xmlns:a14="http://schemas.microsoft.com/office/drawing/2010/main"/>
            </a:ext>
          </a:extLst>
        </p:spPr>
      </p:pic>
      <p:pic>
        <p:nvPicPr>
          <p:cNvPr id="9" name="Picture 8" descr="A group of people sitting at tables in a room&#10;&#10;AI-generated content may be incorrect.">
            <a:extLst>
              <a:ext uri="{FF2B5EF4-FFF2-40B4-BE49-F238E27FC236}">
                <a16:creationId xmlns:a16="http://schemas.microsoft.com/office/drawing/2014/main" id="{814D6736-AD89-E2EE-B0AB-7E4BD71AFF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6815" y="1192807"/>
            <a:ext cx="1971982" cy="2629309"/>
          </a:xfrm>
          <a:prstGeom prst="rect">
            <a:avLst/>
          </a:prstGeom>
        </p:spPr>
      </p:pic>
      <p:pic>
        <p:nvPicPr>
          <p:cNvPr id="11" name="Picture 10" descr="A group of people sitting at tables in a classroom&#10;&#10;AI-generated content may be incorrect.">
            <a:extLst>
              <a:ext uri="{FF2B5EF4-FFF2-40B4-BE49-F238E27FC236}">
                <a16:creationId xmlns:a16="http://schemas.microsoft.com/office/drawing/2014/main" id="{61702229-6F5B-4897-A5CF-D891B6B86A3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33752" y="1621331"/>
            <a:ext cx="1964870" cy="2619826"/>
          </a:xfrm>
          <a:prstGeom prst="rect">
            <a:avLst/>
          </a:prstGeom>
        </p:spPr>
      </p:pic>
      <p:pic>
        <p:nvPicPr>
          <p:cNvPr id="13" name="Picture 12" descr="A room with a bulletin board and toys&#10;&#10;AI-generated content may be incorrect.">
            <a:extLst>
              <a:ext uri="{FF2B5EF4-FFF2-40B4-BE49-F238E27FC236}">
                <a16:creationId xmlns:a16="http://schemas.microsoft.com/office/drawing/2014/main" id="{F07B8133-2C08-E46E-7921-79ED1598847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26658" y="3952567"/>
            <a:ext cx="3942735" cy="2749834"/>
          </a:xfrm>
          <a:prstGeom prst="rect">
            <a:avLst/>
          </a:prstGeom>
        </p:spPr>
      </p:pic>
    </p:spTree>
    <p:extLst>
      <p:ext uri="{BB962C8B-B14F-4D97-AF65-F5344CB8AC3E}">
        <p14:creationId xmlns:p14="http://schemas.microsoft.com/office/powerpoint/2010/main" val="24500796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268</TotalTime>
  <Words>4270</Words>
  <Application>Microsoft Office PowerPoint</Application>
  <PresentationFormat>Widescreen</PresentationFormat>
  <Paragraphs>213</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Aptos</vt:lpstr>
      <vt:lpstr>Aptos Display</vt:lpstr>
      <vt:lpstr>Arial</vt:lpstr>
      <vt:lpstr>Comic Sans MS</vt:lpstr>
      <vt:lpstr>Office Theme</vt:lpstr>
      <vt:lpstr>Kilburn Infant and Nursery School</vt:lpstr>
      <vt:lpstr>PowerPoint Presentation</vt:lpstr>
      <vt:lpstr> What kind of Special Educational Needs and Disabilities (SEND) provision is made at the school? </vt:lpstr>
      <vt:lpstr> Who should I contact regarding SEND? </vt:lpstr>
      <vt:lpstr> How are children with SEND identified and assessed? </vt:lpstr>
      <vt:lpstr> How are children with SEND identified and assessed continued…? </vt:lpstr>
      <vt:lpstr> How does the school evaluate the effectiveness of its provision for pupils with SEND? </vt:lpstr>
      <vt:lpstr>   How will I know how my child is doing and how can I support them?  </vt:lpstr>
      <vt:lpstr> How will the school staff support my child? </vt:lpstr>
      <vt:lpstr>How does the school adapt the curriculum and learning environment for pupils with SEND? </vt:lpstr>
      <vt:lpstr> How does the school decide on the amount and type of support a child will receive? </vt:lpstr>
      <vt:lpstr> How does the school decide on the amount and type of support a child will receive continued…? </vt:lpstr>
      <vt:lpstr>  What support is there for a child’s social and emotional development?  </vt:lpstr>
      <vt:lpstr>  What support is there for a child’s social and emotional development continued…?  </vt:lpstr>
      <vt:lpstr>   What expertise and training do staff have in relation to pupils with SEND?   </vt:lpstr>
      <vt:lpstr>   What expertise and training do staff have in relation to pupils with SEND continued…?   </vt:lpstr>
      <vt:lpstr>    How accessible is the school, both indoors and outdoors?    </vt:lpstr>
      <vt:lpstr>    How are parents/carers involved in school?     </vt:lpstr>
      <vt:lpstr>    How are parents/carers involved in school continued…?     </vt:lpstr>
      <vt:lpstr>     How do school consult with children about SEND?      </vt:lpstr>
      <vt:lpstr>       Who shall I contact if I have concerns about the provision being provided?       </vt:lpstr>
      <vt:lpstr>       Which other agencies might support a child with SEND?       </vt:lpstr>
      <vt:lpstr>       How will the school support and prepare a child with SEND to transfer to a new setting?       </vt:lpstr>
      <vt:lpstr>       How will the school support and prepare a child with SEND to transfer to Kilburn Junior School?       </vt:lpstr>
      <vt:lpstr>        Is there any support for parents/carers of pupils with SEND?        </vt:lpstr>
      <vt:lpstr>        Is there any support for parents/carers of pupils with SEND continued…?        </vt:lpstr>
      <vt:lpstr>        Is there any support for parents/carers of pupils with SEND continued…?        </vt:lpstr>
      <vt:lpstr>        What is the Derbyshire Local Offer?         </vt:lpstr>
      <vt:lpstr>                                          Photo gallery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 Swinfield</dc:creator>
  <cp:lastModifiedBy>L Swinfield</cp:lastModifiedBy>
  <cp:revision>1</cp:revision>
  <dcterms:created xsi:type="dcterms:W3CDTF">2025-09-09T13:04:06Z</dcterms:created>
  <dcterms:modified xsi:type="dcterms:W3CDTF">2025-11-04T16:24:28Z</dcterms:modified>
</cp:coreProperties>
</file>