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3" d="100"/>
          <a:sy n="93" d="100"/>
        </p:scale>
        <p:origin x="27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9036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3.png"/><Relationship Id="rId7" Type="http://schemas.openxmlformats.org/officeDocument/2006/relationships/image" Target="../media/image8.png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openxmlformats.org/officeDocument/2006/relationships/image" Target="../media/image14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5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2.png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3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30.png"/><Relationship Id="rId10" Type="http://schemas.openxmlformats.org/officeDocument/2006/relationships/image" Target="../media/image21.png"/><Relationship Id="rId4" Type="http://schemas.openxmlformats.org/officeDocument/2006/relationships/image" Target="../media/image34.png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EA13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418320" y="-2011680"/>
            <a:ext cx="5943600" cy="5943600"/>
          </a:xfrm>
          <a:prstGeom prst="ellipse">
            <a:avLst/>
          </a:prstGeom>
          <a:solidFill>
            <a:srgbClr val="A80D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-2286000" y="4389120"/>
            <a:ext cx="5029200" cy="5029200"/>
          </a:xfrm>
          <a:prstGeom prst="ellipse">
            <a:avLst/>
          </a:prstGeom>
          <a:solidFill>
            <a:srgbClr val="A80D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" name="Shape 2"/>
          <p:cNvSpPr/>
          <p:nvPr/>
        </p:nvSpPr>
        <p:spPr>
          <a:xfrm>
            <a:off x="777240" y="640080"/>
            <a:ext cx="4206240" cy="777240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5" name="Image 0" descr="/home/claude/build/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120" y="804672"/>
            <a:ext cx="3840480" cy="428854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77240" y="1965960"/>
            <a:ext cx="100584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5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Welcome to Nursery</a:t>
            </a:r>
            <a:endParaRPr lang="en-US" sz="5400" dirty="0"/>
          </a:p>
        </p:txBody>
      </p:sp>
      <p:sp>
        <p:nvSpPr>
          <p:cNvPr id="7" name="Text 4"/>
          <p:cNvSpPr/>
          <p:nvPr/>
        </p:nvSpPr>
        <p:spPr>
          <a:xfrm>
            <a:off x="822960" y="3246120"/>
            <a:ext cx="9144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Getting ready for Autumn 2026</a:t>
            </a:r>
            <a:endParaRPr lang="en-US" sz="2200" dirty="0"/>
          </a:p>
        </p:txBody>
      </p:sp>
      <p:sp>
        <p:nvSpPr>
          <p:cNvPr id="8" name="Shape 5"/>
          <p:cNvSpPr/>
          <p:nvPr/>
        </p:nvSpPr>
        <p:spPr>
          <a:xfrm>
            <a:off x="822960" y="3977640"/>
            <a:ext cx="1371600" cy="1371600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9" name="Image 1" descr="/home/claude/build/animal_squirre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120" y="4114800"/>
            <a:ext cx="1097280" cy="109728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2377440" y="3977640"/>
            <a:ext cx="64008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You'll be joining our </a:t>
            </a: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 Squirrels</a:t>
            </a:r>
            <a:r>
              <a:rPr lang="en-US" sz="1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class!</a:t>
            </a:r>
            <a:endParaRPr lang="en-US" sz="1600" dirty="0"/>
          </a:p>
        </p:txBody>
      </p:sp>
      <p:sp>
        <p:nvSpPr>
          <p:cNvPr id="11" name="Text 7"/>
          <p:cNvSpPr/>
          <p:nvPr/>
        </p:nvSpPr>
        <p:spPr>
          <a:xfrm>
            <a:off x="822960" y="5806440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Mrs S. Haselgrove  •  Nursery Teacher</a:t>
            </a:r>
            <a:endParaRPr lang="en-US" sz="1500" dirty="0"/>
          </a:p>
        </p:txBody>
      </p:sp>
      <p:sp>
        <p:nvSpPr>
          <p:cNvPr id="12" name="Text 8"/>
          <p:cNvSpPr/>
          <p:nvPr/>
        </p:nvSpPr>
        <p:spPr>
          <a:xfrm>
            <a:off x="822960" y="617220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0C9C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meeting for new parents and carers</a:t>
            </a:r>
            <a:endParaRPr lang="en-US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A131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EVENING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640080" y="777240"/>
            <a:ext cx="91440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we'll cover</a:t>
            </a:r>
            <a:endParaRPr lang="en-US" sz="3600" dirty="0"/>
          </a:p>
        </p:txBody>
      </p:sp>
      <p:pic>
        <p:nvPicPr>
          <p:cNvPr id="4" name="Image 0" descr="/home/claude/build/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2520" y="502920"/>
            <a:ext cx="2788920" cy="31089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640080" y="1874520"/>
            <a:ext cx="5212080" cy="1417320"/>
          </a:xfrm>
          <a:prstGeom prst="roundRect">
            <a:avLst>
              <a:gd name="adj" fmla="val 7742"/>
            </a:avLst>
          </a:prstGeom>
          <a:solidFill>
            <a:srgbClr val="FBF6EE"/>
          </a:solidFill>
          <a:ln/>
          <a:effectLst>
            <a:outerShdw blurRad="76200" dist="25400" dir="5400000" algn="bl" rotWithShape="0">
              <a:srgbClr val="B8ACA0">
                <a:alpha val="3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3"/>
          <p:cNvSpPr/>
          <p:nvPr/>
        </p:nvSpPr>
        <p:spPr>
          <a:xfrm>
            <a:off x="896112" y="2217420"/>
            <a:ext cx="731520" cy="731520"/>
          </a:xfrm>
          <a:prstGeom prst="ellipse">
            <a:avLst/>
          </a:prstGeom>
          <a:solidFill>
            <a:srgbClr val="1C7D8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7" name="Image 1" descr="/home/claude/build/icon_user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1210" y="2312518"/>
            <a:ext cx="541325" cy="54132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96112" y="1984248"/>
            <a:ext cx="731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100" dirty="0"/>
          </a:p>
        </p:txBody>
      </p:sp>
      <p:sp>
        <p:nvSpPr>
          <p:cNvPr id="9" name="Text 5"/>
          <p:cNvSpPr/>
          <p:nvPr/>
        </p:nvSpPr>
        <p:spPr>
          <a:xfrm>
            <a:off x="1828800" y="1874520"/>
            <a:ext cx="384048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Our approach &amp; the EYFS curriculum</a:t>
            </a:r>
            <a:endParaRPr lang="en-US" sz="1600" dirty="0"/>
          </a:p>
        </p:txBody>
      </p:sp>
      <p:sp>
        <p:nvSpPr>
          <p:cNvPr id="10" name="Shape 6"/>
          <p:cNvSpPr/>
          <p:nvPr/>
        </p:nvSpPr>
        <p:spPr>
          <a:xfrm>
            <a:off x="6172200" y="1874520"/>
            <a:ext cx="5212080" cy="1417320"/>
          </a:xfrm>
          <a:prstGeom prst="roundRect">
            <a:avLst>
              <a:gd name="adj" fmla="val 7742"/>
            </a:avLst>
          </a:prstGeom>
          <a:solidFill>
            <a:srgbClr val="FBF6EE"/>
          </a:solidFill>
          <a:ln/>
          <a:effectLst>
            <a:outerShdw blurRad="76200" dist="25400" dir="5400000" algn="bl" rotWithShape="0">
              <a:srgbClr val="B8ACA0">
                <a:alpha val="3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Shape 7"/>
          <p:cNvSpPr/>
          <p:nvPr/>
        </p:nvSpPr>
        <p:spPr>
          <a:xfrm>
            <a:off x="6428232" y="2217420"/>
            <a:ext cx="731520" cy="731520"/>
          </a:xfrm>
          <a:prstGeom prst="ellipse">
            <a:avLst/>
          </a:prstGeom>
          <a:solidFill>
            <a:srgbClr val="EA1311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2" name="Image 2" descr="/home/claude/build/icon_clock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3330" y="2312518"/>
            <a:ext cx="541325" cy="541325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6428232" y="1984248"/>
            <a:ext cx="731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100" dirty="0"/>
          </a:p>
        </p:txBody>
      </p:sp>
      <p:sp>
        <p:nvSpPr>
          <p:cNvPr id="14" name="Text 9"/>
          <p:cNvSpPr/>
          <p:nvPr/>
        </p:nvSpPr>
        <p:spPr>
          <a:xfrm>
            <a:off x="7360920" y="1874520"/>
            <a:ext cx="384048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typical nursery day</a:t>
            </a:r>
            <a:endParaRPr lang="en-US" sz="1600" dirty="0"/>
          </a:p>
        </p:txBody>
      </p:sp>
      <p:sp>
        <p:nvSpPr>
          <p:cNvPr id="15" name="Shape 10"/>
          <p:cNvSpPr/>
          <p:nvPr/>
        </p:nvSpPr>
        <p:spPr>
          <a:xfrm>
            <a:off x="640080" y="3566160"/>
            <a:ext cx="5212080" cy="1417320"/>
          </a:xfrm>
          <a:prstGeom prst="roundRect">
            <a:avLst>
              <a:gd name="adj" fmla="val 7742"/>
            </a:avLst>
          </a:prstGeom>
          <a:solidFill>
            <a:srgbClr val="FBF6EE"/>
          </a:solidFill>
          <a:ln/>
          <a:effectLst>
            <a:outerShdw blurRad="76200" dist="25400" dir="5400000" algn="bl" rotWithShape="0">
              <a:srgbClr val="B8ACA0">
                <a:alpha val="3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Shape 11"/>
          <p:cNvSpPr/>
          <p:nvPr/>
        </p:nvSpPr>
        <p:spPr>
          <a:xfrm>
            <a:off x="896112" y="3909060"/>
            <a:ext cx="731520" cy="731520"/>
          </a:xfrm>
          <a:prstGeom prst="ellipse">
            <a:avLst/>
          </a:prstGeom>
          <a:solidFill>
            <a:srgbClr val="F2A93B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7" name="Image 3" descr="/home/claude/build/icon_shirt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1210" y="4004158"/>
            <a:ext cx="541325" cy="541325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896112" y="3675888"/>
            <a:ext cx="731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100" dirty="0"/>
          </a:p>
        </p:txBody>
      </p:sp>
      <p:sp>
        <p:nvSpPr>
          <p:cNvPr id="19" name="Text 13"/>
          <p:cNvSpPr/>
          <p:nvPr/>
        </p:nvSpPr>
        <p:spPr>
          <a:xfrm>
            <a:off x="1828800" y="3566160"/>
            <a:ext cx="384048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Uniform, Sports kit &amp; Forest Friday</a:t>
            </a:r>
            <a:endParaRPr lang="en-US" sz="1600" dirty="0"/>
          </a:p>
        </p:txBody>
      </p:sp>
      <p:sp>
        <p:nvSpPr>
          <p:cNvPr id="20" name="Shape 14"/>
          <p:cNvSpPr/>
          <p:nvPr/>
        </p:nvSpPr>
        <p:spPr>
          <a:xfrm>
            <a:off x="6172200" y="3566160"/>
            <a:ext cx="5212080" cy="1417320"/>
          </a:xfrm>
          <a:prstGeom prst="roundRect">
            <a:avLst>
              <a:gd name="adj" fmla="val 7742"/>
            </a:avLst>
          </a:prstGeom>
          <a:solidFill>
            <a:srgbClr val="FBF6EE"/>
          </a:solidFill>
          <a:ln/>
          <a:effectLst>
            <a:outerShdw blurRad="76200" dist="25400" dir="5400000" algn="bl" rotWithShape="0">
              <a:srgbClr val="B8ACA0">
                <a:alpha val="3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1" name="Shape 15"/>
          <p:cNvSpPr/>
          <p:nvPr/>
        </p:nvSpPr>
        <p:spPr>
          <a:xfrm>
            <a:off x="6428232" y="3909060"/>
            <a:ext cx="731520" cy="731520"/>
          </a:xfrm>
          <a:prstGeom prst="ellipse">
            <a:avLst/>
          </a:prstGeom>
          <a:solidFill>
            <a:srgbClr val="1C7D8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22" name="Image 4" descr="/home/claude/build/icon_book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23330" y="4004158"/>
            <a:ext cx="541325" cy="541325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6428232" y="3675888"/>
            <a:ext cx="731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100" dirty="0"/>
          </a:p>
        </p:txBody>
      </p:sp>
      <p:sp>
        <p:nvSpPr>
          <p:cNvPr id="24" name="Text 17"/>
          <p:cNvSpPr/>
          <p:nvPr/>
        </p:nvSpPr>
        <p:spPr>
          <a:xfrm>
            <a:off x="7360920" y="3566160"/>
            <a:ext cx="384048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Learning journeys &amp; wow moments</a:t>
            </a:r>
            <a:endParaRPr lang="en-US" sz="1600" dirty="0"/>
          </a:p>
        </p:txBody>
      </p:sp>
      <p:sp>
        <p:nvSpPr>
          <p:cNvPr id="25" name="Shape 18"/>
          <p:cNvSpPr/>
          <p:nvPr/>
        </p:nvSpPr>
        <p:spPr>
          <a:xfrm>
            <a:off x="640080" y="5257800"/>
            <a:ext cx="5212080" cy="1417320"/>
          </a:xfrm>
          <a:prstGeom prst="roundRect">
            <a:avLst>
              <a:gd name="adj" fmla="val 7742"/>
            </a:avLst>
          </a:prstGeom>
          <a:solidFill>
            <a:srgbClr val="FBF6EE"/>
          </a:solidFill>
          <a:ln/>
          <a:effectLst>
            <a:outerShdw blurRad="76200" dist="25400" dir="5400000" algn="bl" rotWithShape="0">
              <a:srgbClr val="B8ACA0">
                <a:alpha val="3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6" name="Shape 19"/>
          <p:cNvSpPr/>
          <p:nvPr/>
        </p:nvSpPr>
        <p:spPr>
          <a:xfrm>
            <a:off x="896112" y="5600700"/>
            <a:ext cx="731520" cy="731520"/>
          </a:xfrm>
          <a:prstGeom prst="ellipse">
            <a:avLst/>
          </a:prstGeom>
          <a:solidFill>
            <a:srgbClr val="EA1311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27" name="Image 5" descr="/home/claude/build/icon_coffe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1210" y="5695798"/>
            <a:ext cx="541325" cy="541325"/>
          </a:xfrm>
          <a:prstGeom prst="rect">
            <a:avLst/>
          </a:prstGeom>
        </p:spPr>
      </p:pic>
      <p:sp>
        <p:nvSpPr>
          <p:cNvPr id="28" name="Text 20"/>
          <p:cNvSpPr/>
          <p:nvPr/>
        </p:nvSpPr>
        <p:spPr>
          <a:xfrm>
            <a:off x="896112" y="5367528"/>
            <a:ext cx="731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100" dirty="0"/>
          </a:p>
        </p:txBody>
      </p:sp>
      <p:sp>
        <p:nvSpPr>
          <p:cNvPr id="29" name="Text 21"/>
          <p:cNvSpPr/>
          <p:nvPr/>
        </p:nvSpPr>
        <p:spPr>
          <a:xfrm>
            <a:off x="1828800" y="5257800"/>
            <a:ext cx="384048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Snacks, lunches &amp; staying in touch</a:t>
            </a:r>
            <a:endParaRPr lang="en-US" sz="1600" dirty="0"/>
          </a:p>
        </p:txBody>
      </p:sp>
      <p:sp>
        <p:nvSpPr>
          <p:cNvPr id="30" name="Shape 22"/>
          <p:cNvSpPr/>
          <p:nvPr/>
        </p:nvSpPr>
        <p:spPr>
          <a:xfrm>
            <a:off x="6172200" y="5257800"/>
            <a:ext cx="5212080" cy="1417320"/>
          </a:xfrm>
          <a:prstGeom prst="roundRect">
            <a:avLst>
              <a:gd name="adj" fmla="val 7742"/>
            </a:avLst>
          </a:prstGeom>
          <a:solidFill>
            <a:srgbClr val="FBF6EE"/>
          </a:solidFill>
          <a:ln/>
          <a:effectLst>
            <a:outerShdw blurRad="76200" dist="25400" dir="5400000" algn="bl" rotWithShape="0">
              <a:srgbClr val="B8ACA0">
                <a:alpha val="3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1" name="Shape 23"/>
          <p:cNvSpPr/>
          <p:nvPr/>
        </p:nvSpPr>
        <p:spPr>
          <a:xfrm>
            <a:off x="6428232" y="5600700"/>
            <a:ext cx="731520" cy="731520"/>
          </a:xfrm>
          <a:prstGeom prst="ellipse">
            <a:avLst/>
          </a:prstGeom>
          <a:solidFill>
            <a:srgbClr val="F2A93B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32" name="Image 6" descr="/home/claude/build/icon_heart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23330" y="5695798"/>
            <a:ext cx="541325" cy="541325"/>
          </a:xfrm>
          <a:prstGeom prst="rect">
            <a:avLst/>
          </a:prstGeom>
        </p:spPr>
      </p:pic>
      <p:sp>
        <p:nvSpPr>
          <p:cNvPr id="33" name="Text 24"/>
          <p:cNvSpPr/>
          <p:nvPr/>
        </p:nvSpPr>
        <p:spPr>
          <a:xfrm>
            <a:off x="6428232" y="5367528"/>
            <a:ext cx="731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100" dirty="0"/>
          </a:p>
        </p:txBody>
      </p:sp>
      <p:sp>
        <p:nvSpPr>
          <p:cNvPr id="34" name="Text 25"/>
          <p:cNvSpPr/>
          <p:nvPr/>
        </p:nvSpPr>
        <p:spPr>
          <a:xfrm>
            <a:off x="7360920" y="5257800"/>
            <a:ext cx="384048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Settling in — and support for home</a:t>
            </a:r>
            <a:endParaRPr lang="en-US" sz="1600" dirty="0"/>
          </a:p>
        </p:txBody>
      </p:sp>
      <p:sp>
        <p:nvSpPr>
          <p:cNvPr id="35" name="Text 26"/>
          <p:cNvSpPr/>
          <p:nvPr/>
        </p:nvSpPr>
        <p:spPr>
          <a:xfrm>
            <a:off x="11475720" y="6510528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A131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NURSERY TEAM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640080" y="777240"/>
            <a:ext cx="91440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Meet the grown-ups</a:t>
            </a:r>
            <a:endParaRPr lang="en-US" sz="3600" dirty="0"/>
          </a:p>
        </p:txBody>
      </p:sp>
      <p:sp>
        <p:nvSpPr>
          <p:cNvPr id="4" name="Shape 2"/>
          <p:cNvSpPr/>
          <p:nvPr/>
        </p:nvSpPr>
        <p:spPr>
          <a:xfrm>
            <a:off x="640080" y="1874520"/>
            <a:ext cx="2606040" cy="3657600"/>
          </a:xfrm>
          <a:prstGeom prst="roundRect">
            <a:avLst>
              <a:gd name="adj" fmla="val 4211"/>
            </a:avLst>
          </a:prstGeom>
          <a:solidFill>
            <a:srgbClr val="FFFFFF"/>
          </a:solidFill>
          <a:ln w="12700">
            <a:solidFill>
              <a:srgbClr val="EDE3D8"/>
            </a:solidFill>
            <a:prstDash val="solid"/>
          </a:ln>
          <a:effectLst>
            <a:outerShdw blurRad="76200" dist="25400" dir="5400000" algn="bl" rotWithShape="0">
              <a:srgbClr val="B8ACA0">
                <a:alpha val="3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1330452" y="2221992"/>
            <a:ext cx="1225296" cy="1225296"/>
          </a:xfrm>
          <a:prstGeom prst="ellipse">
            <a:avLst/>
          </a:prstGeom>
          <a:solidFill>
            <a:srgbClr val="EA1311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6" name="Image 0" descr="/home/claude/build/staff_Mrs_Haselgrov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4460" y="2286000"/>
            <a:ext cx="1097280" cy="109728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777240" y="3657600"/>
            <a:ext cx="23317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Mrs S. Haselgrove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777240" y="4389120"/>
            <a:ext cx="23317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i="1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Nursery Teacher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3502152" y="1874520"/>
            <a:ext cx="2606040" cy="3657600"/>
          </a:xfrm>
          <a:prstGeom prst="roundRect">
            <a:avLst>
              <a:gd name="adj" fmla="val 4211"/>
            </a:avLst>
          </a:prstGeom>
          <a:solidFill>
            <a:srgbClr val="FFFFFF"/>
          </a:solidFill>
          <a:ln w="12700">
            <a:solidFill>
              <a:srgbClr val="EDE3D8"/>
            </a:solidFill>
            <a:prstDash val="solid"/>
          </a:ln>
          <a:effectLst>
            <a:outerShdw blurRad="76200" dist="25400" dir="5400000" algn="bl" rotWithShape="0">
              <a:srgbClr val="B8ACA0">
                <a:alpha val="3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0" name="Shape 7"/>
          <p:cNvSpPr/>
          <p:nvPr/>
        </p:nvSpPr>
        <p:spPr>
          <a:xfrm>
            <a:off x="4192524" y="2221992"/>
            <a:ext cx="1225296" cy="1225296"/>
          </a:xfrm>
          <a:prstGeom prst="ellipse">
            <a:avLst/>
          </a:prstGeom>
          <a:solidFill>
            <a:srgbClr val="1C7D8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1" name="Image 1" descr="/home/claude/build/staff_Mrs_Abberle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6532" y="2286000"/>
            <a:ext cx="1097280" cy="1097280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3639312" y="3657600"/>
            <a:ext cx="23317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Mrs R. Abberley</a:t>
            </a:r>
            <a:endParaRPr lang="en-US" sz="1500" dirty="0"/>
          </a:p>
        </p:txBody>
      </p:sp>
      <p:sp>
        <p:nvSpPr>
          <p:cNvPr id="13" name="Text 9"/>
          <p:cNvSpPr/>
          <p:nvPr/>
        </p:nvSpPr>
        <p:spPr>
          <a:xfrm>
            <a:off x="3639312" y="4389120"/>
            <a:ext cx="23317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i="1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Teaching Assistant</a:t>
            </a:r>
            <a:endParaRPr lang="en-US" sz="1250" dirty="0"/>
          </a:p>
        </p:txBody>
      </p:sp>
      <p:sp>
        <p:nvSpPr>
          <p:cNvPr id="14" name="Shape 10"/>
          <p:cNvSpPr/>
          <p:nvPr/>
        </p:nvSpPr>
        <p:spPr>
          <a:xfrm>
            <a:off x="6364224" y="1874520"/>
            <a:ext cx="2606040" cy="3657600"/>
          </a:xfrm>
          <a:prstGeom prst="roundRect">
            <a:avLst>
              <a:gd name="adj" fmla="val 4211"/>
            </a:avLst>
          </a:prstGeom>
          <a:solidFill>
            <a:srgbClr val="FFFFFF"/>
          </a:solidFill>
          <a:ln w="12700">
            <a:solidFill>
              <a:srgbClr val="EDE3D8"/>
            </a:solidFill>
            <a:prstDash val="solid"/>
          </a:ln>
          <a:effectLst>
            <a:outerShdw blurRad="76200" dist="25400" dir="5400000" algn="bl" rotWithShape="0">
              <a:srgbClr val="B8ACA0">
                <a:alpha val="3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5" name="Shape 11"/>
          <p:cNvSpPr/>
          <p:nvPr/>
        </p:nvSpPr>
        <p:spPr>
          <a:xfrm>
            <a:off x="7054596" y="2221992"/>
            <a:ext cx="1225296" cy="1225296"/>
          </a:xfrm>
          <a:prstGeom prst="ellipse">
            <a:avLst/>
          </a:prstGeom>
          <a:solidFill>
            <a:srgbClr val="F2A93B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6" name="Image 2" descr="/home/claude/build/staff_Mrs_Parkin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8604" y="2286000"/>
            <a:ext cx="1097280" cy="1097280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6501384" y="3657600"/>
            <a:ext cx="23317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Mrs H. Parkin</a:t>
            </a:r>
            <a:endParaRPr lang="en-US" sz="1500" dirty="0"/>
          </a:p>
        </p:txBody>
      </p:sp>
      <p:sp>
        <p:nvSpPr>
          <p:cNvPr id="18" name="Text 13"/>
          <p:cNvSpPr/>
          <p:nvPr/>
        </p:nvSpPr>
        <p:spPr>
          <a:xfrm>
            <a:off x="6501384" y="4389120"/>
            <a:ext cx="23317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i="1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Teaching Assistant</a:t>
            </a:r>
            <a:endParaRPr lang="en-US" sz="1250" dirty="0"/>
          </a:p>
        </p:txBody>
      </p:sp>
      <p:sp>
        <p:nvSpPr>
          <p:cNvPr id="19" name="Shape 14"/>
          <p:cNvSpPr/>
          <p:nvPr/>
        </p:nvSpPr>
        <p:spPr>
          <a:xfrm>
            <a:off x="9226296" y="1874520"/>
            <a:ext cx="2606040" cy="3657600"/>
          </a:xfrm>
          <a:prstGeom prst="roundRect">
            <a:avLst>
              <a:gd name="adj" fmla="val 4211"/>
            </a:avLst>
          </a:prstGeom>
          <a:solidFill>
            <a:srgbClr val="FFFFFF"/>
          </a:solidFill>
          <a:ln w="12700">
            <a:solidFill>
              <a:srgbClr val="EDE3D8"/>
            </a:solidFill>
            <a:prstDash val="solid"/>
          </a:ln>
          <a:effectLst>
            <a:outerShdw blurRad="76200" dist="25400" dir="5400000" algn="bl" rotWithShape="0">
              <a:srgbClr val="B8ACA0">
                <a:alpha val="3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0" name="Shape 15"/>
          <p:cNvSpPr/>
          <p:nvPr/>
        </p:nvSpPr>
        <p:spPr>
          <a:xfrm>
            <a:off x="9916668" y="2221992"/>
            <a:ext cx="1225296" cy="1225296"/>
          </a:xfrm>
          <a:prstGeom prst="ellipse">
            <a:avLst/>
          </a:prstGeom>
          <a:solidFill>
            <a:srgbClr val="EA1311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21" name="Image 3" descr="/home/claude/build/staff_Mrs_Morrell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80676" y="2286000"/>
            <a:ext cx="1097280" cy="1097280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9363456" y="3657600"/>
            <a:ext cx="233172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Mrs J. Morrell</a:t>
            </a:r>
            <a:endParaRPr lang="en-US" sz="1500" dirty="0"/>
          </a:p>
        </p:txBody>
      </p:sp>
      <p:sp>
        <p:nvSpPr>
          <p:cNvPr id="23" name="Text 17"/>
          <p:cNvSpPr/>
          <p:nvPr/>
        </p:nvSpPr>
        <p:spPr>
          <a:xfrm>
            <a:off x="9363456" y="4389120"/>
            <a:ext cx="23317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i="1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Nursery Administrator/supply TA</a:t>
            </a:r>
            <a:endParaRPr lang="en-US" sz="1250" dirty="0"/>
          </a:p>
        </p:txBody>
      </p:sp>
      <p:sp>
        <p:nvSpPr>
          <p:cNvPr id="24" name="Text 18"/>
          <p:cNvSpPr/>
          <p:nvPr/>
        </p:nvSpPr>
        <p:spPr>
          <a:xfrm>
            <a:off x="640080" y="5806440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i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child will also be given a key worker, who will get to know them well and update you on their progress.</a:t>
            </a:r>
            <a:endParaRPr lang="en-US" sz="1350" dirty="0"/>
          </a:p>
        </p:txBody>
      </p:sp>
      <p:sp>
        <p:nvSpPr>
          <p:cNvPr id="25" name="Text 19"/>
          <p:cNvSpPr/>
          <p:nvPr/>
        </p:nvSpPr>
        <p:spPr>
          <a:xfrm>
            <a:off x="11475720" y="6510528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BF6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1C7D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OUR APPROACH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640080" y="777240"/>
            <a:ext cx="10515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Not a tall tower — a strong foundation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1645920" y="5650992"/>
            <a:ext cx="914400" cy="347472"/>
          </a:xfrm>
          <a:prstGeom prst="rect">
            <a:avLst/>
          </a:prstGeom>
          <a:solidFill>
            <a:srgbClr val="1C7D82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1645920" y="5266944"/>
            <a:ext cx="914400" cy="347472"/>
          </a:xfrm>
          <a:prstGeom prst="rect">
            <a:avLst/>
          </a:prstGeom>
          <a:solidFill>
            <a:srgbClr val="EA1311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1645920" y="4882896"/>
            <a:ext cx="914400" cy="347472"/>
          </a:xfrm>
          <a:prstGeom prst="rect">
            <a:avLst/>
          </a:prstGeom>
          <a:solidFill>
            <a:srgbClr val="F2A93B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Shape 5"/>
          <p:cNvSpPr/>
          <p:nvPr/>
        </p:nvSpPr>
        <p:spPr>
          <a:xfrm>
            <a:off x="1645920" y="4498848"/>
            <a:ext cx="914400" cy="347472"/>
          </a:xfrm>
          <a:prstGeom prst="rect">
            <a:avLst/>
          </a:prstGeom>
          <a:solidFill>
            <a:srgbClr val="C9A0DC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Shape 6"/>
          <p:cNvSpPr/>
          <p:nvPr/>
        </p:nvSpPr>
        <p:spPr>
          <a:xfrm>
            <a:off x="1645920" y="4114800"/>
            <a:ext cx="914400" cy="347472"/>
          </a:xfrm>
          <a:prstGeom prst="rect">
            <a:avLst/>
          </a:prstGeom>
          <a:solidFill>
            <a:srgbClr val="1C7D82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Shape 7"/>
          <p:cNvSpPr/>
          <p:nvPr/>
        </p:nvSpPr>
        <p:spPr>
          <a:xfrm>
            <a:off x="1645920" y="3730752"/>
            <a:ext cx="914400" cy="347472"/>
          </a:xfrm>
          <a:prstGeom prst="rect">
            <a:avLst/>
          </a:prstGeom>
          <a:solidFill>
            <a:srgbClr val="EA1311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548640" y="6172200"/>
            <a:ext cx="31089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tall tower might look impressive...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7863840" y="5120640"/>
            <a:ext cx="1252728" cy="466344"/>
          </a:xfrm>
          <a:prstGeom prst="rect">
            <a:avLst/>
          </a:prstGeom>
          <a:solidFill>
            <a:srgbClr val="F2A93B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Shape 10"/>
          <p:cNvSpPr/>
          <p:nvPr/>
        </p:nvSpPr>
        <p:spPr>
          <a:xfrm>
            <a:off x="9144000" y="5120640"/>
            <a:ext cx="1252728" cy="466344"/>
          </a:xfrm>
          <a:prstGeom prst="rect">
            <a:avLst/>
          </a:prstGeom>
          <a:solidFill>
            <a:srgbClr val="C9A0DC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Shape 11"/>
          <p:cNvSpPr/>
          <p:nvPr/>
        </p:nvSpPr>
        <p:spPr>
          <a:xfrm>
            <a:off x="10424160" y="5120640"/>
            <a:ext cx="1252728" cy="466344"/>
          </a:xfrm>
          <a:prstGeom prst="rect">
            <a:avLst/>
          </a:prstGeom>
          <a:solidFill>
            <a:srgbClr val="1C7D82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Shape 12"/>
          <p:cNvSpPr/>
          <p:nvPr/>
        </p:nvSpPr>
        <p:spPr>
          <a:xfrm>
            <a:off x="7863840" y="4617720"/>
            <a:ext cx="932688" cy="466344"/>
          </a:xfrm>
          <a:prstGeom prst="rect">
            <a:avLst/>
          </a:prstGeom>
          <a:solidFill>
            <a:srgbClr val="1C7D82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Shape 13"/>
          <p:cNvSpPr/>
          <p:nvPr/>
        </p:nvSpPr>
        <p:spPr>
          <a:xfrm>
            <a:off x="8823960" y="4617720"/>
            <a:ext cx="932688" cy="466344"/>
          </a:xfrm>
          <a:prstGeom prst="rect">
            <a:avLst/>
          </a:prstGeom>
          <a:solidFill>
            <a:srgbClr val="F6C6DA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Shape 14"/>
          <p:cNvSpPr/>
          <p:nvPr/>
        </p:nvSpPr>
        <p:spPr>
          <a:xfrm>
            <a:off x="9784080" y="4617720"/>
            <a:ext cx="932688" cy="466344"/>
          </a:xfrm>
          <a:prstGeom prst="rect">
            <a:avLst/>
          </a:prstGeom>
          <a:solidFill>
            <a:srgbClr val="F2E27A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Shape 15"/>
          <p:cNvSpPr/>
          <p:nvPr/>
        </p:nvSpPr>
        <p:spPr>
          <a:xfrm>
            <a:off x="10744200" y="4617720"/>
            <a:ext cx="932688" cy="466344"/>
          </a:xfrm>
          <a:prstGeom prst="rect">
            <a:avLst/>
          </a:prstGeom>
          <a:solidFill>
            <a:srgbClr val="EA1311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Shape 16"/>
          <p:cNvSpPr/>
          <p:nvPr/>
        </p:nvSpPr>
        <p:spPr>
          <a:xfrm>
            <a:off x="7863840" y="4114800"/>
            <a:ext cx="740664" cy="466344"/>
          </a:xfrm>
          <a:prstGeom prst="rect">
            <a:avLst/>
          </a:prstGeom>
          <a:solidFill>
            <a:srgbClr val="7B2FBE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Shape 17"/>
          <p:cNvSpPr/>
          <p:nvPr/>
        </p:nvSpPr>
        <p:spPr>
          <a:xfrm>
            <a:off x="8631936" y="4114800"/>
            <a:ext cx="740664" cy="466344"/>
          </a:xfrm>
          <a:prstGeom prst="rect">
            <a:avLst/>
          </a:prstGeom>
          <a:solidFill>
            <a:srgbClr val="1C7D82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Shape 18"/>
          <p:cNvSpPr/>
          <p:nvPr/>
        </p:nvSpPr>
        <p:spPr>
          <a:xfrm>
            <a:off x="9400032" y="4114800"/>
            <a:ext cx="740664" cy="466344"/>
          </a:xfrm>
          <a:prstGeom prst="rect">
            <a:avLst/>
          </a:prstGeom>
          <a:solidFill>
            <a:srgbClr val="EA1311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Shape 19"/>
          <p:cNvSpPr/>
          <p:nvPr/>
        </p:nvSpPr>
        <p:spPr>
          <a:xfrm>
            <a:off x="10168128" y="4114800"/>
            <a:ext cx="740664" cy="466344"/>
          </a:xfrm>
          <a:prstGeom prst="rect">
            <a:avLst/>
          </a:prstGeom>
          <a:solidFill>
            <a:srgbClr val="F2A93B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Shape 20"/>
          <p:cNvSpPr/>
          <p:nvPr/>
        </p:nvSpPr>
        <p:spPr>
          <a:xfrm>
            <a:off x="10936224" y="4114800"/>
            <a:ext cx="740664" cy="466344"/>
          </a:xfrm>
          <a:prstGeom prst="rect">
            <a:avLst/>
          </a:prstGeom>
          <a:solidFill>
            <a:srgbClr val="C9A0DC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6949440" y="5806440"/>
            <a:ext cx="54864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...but without strong foundations, it won't last.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i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We're building stronger, not higher.</a:t>
            </a:r>
            <a:endParaRPr lang="en-US" sz="1300" dirty="0"/>
          </a:p>
        </p:txBody>
      </p:sp>
      <p:sp>
        <p:nvSpPr>
          <p:cNvPr id="24" name="Shape 22"/>
          <p:cNvSpPr/>
          <p:nvPr/>
        </p:nvSpPr>
        <p:spPr>
          <a:xfrm>
            <a:off x="3794760" y="1828800"/>
            <a:ext cx="4572000" cy="3566160"/>
          </a:xfrm>
          <a:prstGeom prst="roundRect">
            <a:avLst>
              <a:gd name="adj" fmla="val 3077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B8ACA0">
                <a:alpha val="3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4069080" y="2103120"/>
            <a:ext cx="402336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i="1" dirty="0">
                <a:solidFill>
                  <a:srgbClr val="857D7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 Nursery, we're not trying to build higher...
</a:t>
            </a:r>
            <a:r>
              <a:rPr lang="en-US" sz="2200" b="1" dirty="0">
                <a:solidFill>
                  <a:srgbClr val="EA131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We're trying to build stronger.</a:t>
            </a:r>
            <a:endParaRPr lang="en-US" sz="1700" dirty="0"/>
          </a:p>
        </p:txBody>
      </p:sp>
      <p:sp>
        <p:nvSpPr>
          <p:cNvPr id="26" name="Text 24"/>
          <p:cNvSpPr/>
          <p:nvPr/>
        </p:nvSpPr>
        <p:spPr>
          <a:xfrm>
            <a:off x="4069080" y="3794760"/>
            <a:ext cx="402336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is what Nursery needs to build on: not rushed learning, but secure foundations.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11475720" y="6510528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1C7D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OUR APPROACH, CONTINUED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640080" y="777240"/>
            <a:ext cx="91440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 solid wall is built slowly</a:t>
            </a:r>
            <a:endParaRPr lang="en-US" sz="3400" dirty="0"/>
          </a:p>
        </p:txBody>
      </p:sp>
      <p:sp>
        <p:nvSpPr>
          <p:cNvPr id="4" name="Shape 2"/>
          <p:cNvSpPr/>
          <p:nvPr/>
        </p:nvSpPr>
        <p:spPr>
          <a:xfrm>
            <a:off x="640080" y="1828800"/>
            <a:ext cx="2084832" cy="914400"/>
          </a:xfrm>
          <a:prstGeom prst="roundRect">
            <a:avLst>
              <a:gd name="adj" fmla="val 8000"/>
            </a:avLst>
          </a:prstGeom>
          <a:solidFill>
            <a:srgbClr val="EA131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713232" y="1828800"/>
            <a:ext cx="193852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Communication &amp; Language</a:t>
            </a:r>
            <a:endParaRPr lang="en-US" sz="1350" dirty="0"/>
          </a:p>
        </p:txBody>
      </p:sp>
      <p:sp>
        <p:nvSpPr>
          <p:cNvPr id="6" name="Shape 4"/>
          <p:cNvSpPr/>
          <p:nvPr/>
        </p:nvSpPr>
        <p:spPr>
          <a:xfrm>
            <a:off x="2834640" y="1828800"/>
            <a:ext cx="2084832" cy="914400"/>
          </a:xfrm>
          <a:prstGeom prst="roundRect">
            <a:avLst>
              <a:gd name="adj" fmla="val 8000"/>
            </a:avLst>
          </a:prstGeom>
          <a:solidFill>
            <a:srgbClr val="1C7D8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2907792" y="1828800"/>
            <a:ext cx="193852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PSED</a:t>
            </a:r>
            <a:endParaRPr lang="en-US" sz="1350" dirty="0"/>
          </a:p>
        </p:txBody>
      </p:sp>
      <p:sp>
        <p:nvSpPr>
          <p:cNvPr id="8" name="Shape 6"/>
          <p:cNvSpPr/>
          <p:nvPr/>
        </p:nvSpPr>
        <p:spPr>
          <a:xfrm>
            <a:off x="5029200" y="1828800"/>
            <a:ext cx="2084832" cy="914400"/>
          </a:xfrm>
          <a:prstGeom prst="roundRect">
            <a:avLst>
              <a:gd name="adj" fmla="val 8000"/>
            </a:avLst>
          </a:prstGeom>
          <a:solidFill>
            <a:srgbClr val="F2A93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5102352" y="1828800"/>
            <a:ext cx="193852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Physical Development</a:t>
            </a:r>
            <a:endParaRPr lang="en-US" sz="1350" dirty="0"/>
          </a:p>
        </p:txBody>
      </p:sp>
      <p:sp>
        <p:nvSpPr>
          <p:cNvPr id="10" name="Shape 8"/>
          <p:cNvSpPr/>
          <p:nvPr/>
        </p:nvSpPr>
        <p:spPr>
          <a:xfrm>
            <a:off x="7223760" y="1828800"/>
            <a:ext cx="2084832" cy="914400"/>
          </a:xfrm>
          <a:prstGeom prst="roundRect">
            <a:avLst>
              <a:gd name="adj" fmla="val 8000"/>
            </a:avLst>
          </a:prstGeom>
          <a:solidFill>
            <a:srgbClr val="7B2FB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7296912" y="1828800"/>
            <a:ext cx="193852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9418320" y="1828800"/>
            <a:ext cx="2084832" cy="914400"/>
          </a:xfrm>
          <a:prstGeom prst="roundRect">
            <a:avLst>
              <a:gd name="adj" fmla="val 8000"/>
            </a:avLst>
          </a:prstGeom>
          <a:solidFill>
            <a:srgbClr val="E4879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9491472" y="1828800"/>
            <a:ext cx="193852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Confidence</a:t>
            </a:r>
            <a:endParaRPr lang="en-US" sz="1350" dirty="0"/>
          </a:p>
        </p:txBody>
      </p:sp>
      <p:sp>
        <p:nvSpPr>
          <p:cNvPr id="14" name="Shape 12"/>
          <p:cNvSpPr/>
          <p:nvPr/>
        </p:nvSpPr>
        <p:spPr>
          <a:xfrm>
            <a:off x="640080" y="2871216"/>
            <a:ext cx="2084832" cy="914400"/>
          </a:xfrm>
          <a:prstGeom prst="roundRect">
            <a:avLst>
              <a:gd name="adj" fmla="val 8000"/>
            </a:avLst>
          </a:prstGeom>
          <a:solidFill>
            <a:srgbClr val="EA131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713232" y="2871216"/>
            <a:ext cx="193852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Resilience</a:t>
            </a:r>
            <a:endParaRPr lang="en-US" sz="1350" dirty="0"/>
          </a:p>
        </p:txBody>
      </p:sp>
      <p:sp>
        <p:nvSpPr>
          <p:cNvPr id="16" name="Shape 14"/>
          <p:cNvSpPr/>
          <p:nvPr/>
        </p:nvSpPr>
        <p:spPr>
          <a:xfrm>
            <a:off x="2834640" y="2871216"/>
            <a:ext cx="2084832" cy="914400"/>
          </a:xfrm>
          <a:prstGeom prst="roundRect">
            <a:avLst>
              <a:gd name="adj" fmla="val 8000"/>
            </a:avLst>
          </a:prstGeom>
          <a:solidFill>
            <a:srgbClr val="1C7D8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2907792" y="2871216"/>
            <a:ext cx="193852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Relationships</a:t>
            </a:r>
            <a:endParaRPr lang="en-US" sz="1350" dirty="0"/>
          </a:p>
        </p:txBody>
      </p:sp>
      <p:sp>
        <p:nvSpPr>
          <p:cNvPr id="18" name="Shape 16"/>
          <p:cNvSpPr/>
          <p:nvPr/>
        </p:nvSpPr>
        <p:spPr>
          <a:xfrm>
            <a:off x="5029200" y="2871216"/>
            <a:ext cx="2084832" cy="914400"/>
          </a:xfrm>
          <a:prstGeom prst="roundRect">
            <a:avLst>
              <a:gd name="adj" fmla="val 8000"/>
            </a:avLst>
          </a:prstGeom>
          <a:solidFill>
            <a:srgbClr val="F2A93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5102352" y="2871216"/>
            <a:ext cx="193852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Routines</a:t>
            </a:r>
            <a:endParaRPr lang="en-US" sz="1350" dirty="0"/>
          </a:p>
        </p:txBody>
      </p:sp>
      <p:sp>
        <p:nvSpPr>
          <p:cNvPr id="20" name="Shape 18"/>
          <p:cNvSpPr/>
          <p:nvPr/>
        </p:nvSpPr>
        <p:spPr>
          <a:xfrm>
            <a:off x="7223760" y="2871216"/>
            <a:ext cx="2084832" cy="914400"/>
          </a:xfrm>
          <a:prstGeom prst="roundRect">
            <a:avLst>
              <a:gd name="adj" fmla="val 8000"/>
            </a:avLst>
          </a:prstGeom>
          <a:solidFill>
            <a:srgbClr val="7B2FB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7296912" y="2871216"/>
            <a:ext cx="193852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Phase 1 Phonics</a:t>
            </a:r>
            <a:endParaRPr lang="en-US" sz="1350" dirty="0"/>
          </a:p>
        </p:txBody>
      </p:sp>
      <p:sp>
        <p:nvSpPr>
          <p:cNvPr id="22" name="Shape 20"/>
          <p:cNvSpPr/>
          <p:nvPr/>
        </p:nvSpPr>
        <p:spPr>
          <a:xfrm>
            <a:off x="9418320" y="2871216"/>
            <a:ext cx="2084832" cy="914400"/>
          </a:xfrm>
          <a:prstGeom prst="roundRect">
            <a:avLst>
              <a:gd name="adj" fmla="val 8000"/>
            </a:avLst>
          </a:prstGeom>
          <a:solidFill>
            <a:srgbClr val="E4879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9491472" y="2871216"/>
            <a:ext cx="193852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Early Maths</a:t>
            </a:r>
            <a:endParaRPr lang="en-US" sz="1350" dirty="0"/>
          </a:p>
        </p:txBody>
      </p:sp>
      <p:sp>
        <p:nvSpPr>
          <p:cNvPr id="24" name="Shape 22"/>
          <p:cNvSpPr/>
          <p:nvPr/>
        </p:nvSpPr>
        <p:spPr>
          <a:xfrm>
            <a:off x="640080" y="4160520"/>
            <a:ext cx="10881360" cy="1737360"/>
          </a:xfrm>
          <a:prstGeom prst="roundRect">
            <a:avLst>
              <a:gd name="adj" fmla="val 6316"/>
            </a:avLst>
          </a:prstGeom>
          <a:solidFill>
            <a:srgbClr val="FBF6E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960120" y="4343400"/>
            <a:ext cx="1024128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one of these areas gets daily attention in Nursery — through play, stories, songs and real relationships. It's the groundwork that lets your child thrive once the more formal side of school learning begins.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11475720" y="6510528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A131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EYFS FRAMEWORK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640080" y="777240"/>
            <a:ext cx="100584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curriculum: Prime Areas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640080" y="141732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Development Matters, Birth to Three — the three areas that underpin everything else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640080" y="1965960"/>
            <a:ext cx="3502152" cy="4114800"/>
          </a:xfrm>
          <a:prstGeom prst="roundRect">
            <a:avLst>
              <a:gd name="adj" fmla="val 3133"/>
            </a:avLst>
          </a:prstGeom>
          <a:solidFill>
            <a:srgbClr val="FFFFFF"/>
          </a:solidFill>
          <a:ln w="12700">
            <a:solidFill>
              <a:srgbClr val="EDE3D8"/>
            </a:solidFill>
            <a:prstDash val="solid"/>
          </a:ln>
          <a:effectLst>
            <a:outerShdw blurRad="76200" dist="25400" dir="5400000" algn="bl" rotWithShape="0">
              <a:srgbClr val="B8ACA0">
                <a:alpha val="3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640080" y="1965960"/>
            <a:ext cx="3502152" cy="109728"/>
          </a:xfrm>
          <a:prstGeom prst="rect">
            <a:avLst/>
          </a:prstGeom>
          <a:solidFill>
            <a:srgbClr val="1C7D8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Shape 5"/>
          <p:cNvSpPr/>
          <p:nvPr/>
        </p:nvSpPr>
        <p:spPr>
          <a:xfrm>
            <a:off x="2007108" y="2258568"/>
            <a:ext cx="768096" cy="768096"/>
          </a:xfrm>
          <a:prstGeom prst="ellipse">
            <a:avLst/>
          </a:prstGeom>
          <a:solidFill>
            <a:srgbClr val="1C7D8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8" name="Image 0" descr="/home/claude/build/icon_smi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6960" y="2358420"/>
            <a:ext cx="568391" cy="568391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777240" y="3136392"/>
            <a:ext cx="3227832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Communication</a:t>
            </a:r>
            <a:endParaRPr lang="en-US" sz="1550" dirty="0"/>
          </a:p>
          <a:p>
            <a:pPr marL="0" indent="0" algn="ctr">
              <a:buNone/>
            </a:pPr>
            <a:r>
              <a:rPr lang="en-US" sz="155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&amp; Language</a:t>
            </a:r>
            <a:endParaRPr lang="en-US" sz="1550" dirty="0"/>
          </a:p>
        </p:txBody>
      </p:sp>
      <p:pic>
        <p:nvPicPr>
          <p:cNvPr id="10" name="Image 1" descr="/home/claude/build/bicon_ea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112" y="3986784"/>
            <a:ext cx="219456" cy="219456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261872" y="3959352"/>
            <a:ext cx="2633472" cy="655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Listening &amp; responding to familiar voices and instructions</a:t>
            </a:r>
            <a:endParaRPr lang="en-US" sz="1150" dirty="0"/>
          </a:p>
        </p:txBody>
      </p:sp>
      <p:pic>
        <p:nvPicPr>
          <p:cNvPr id="12" name="Image 2" descr="/home/claude/build/bicon_chat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112" y="4642104"/>
            <a:ext cx="219456" cy="219456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261872" y="4614672"/>
            <a:ext cx="2633472" cy="655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Copying sounds, words and gestures</a:t>
            </a:r>
            <a:endParaRPr lang="en-US" sz="1150" dirty="0"/>
          </a:p>
        </p:txBody>
      </p:sp>
      <p:pic>
        <p:nvPicPr>
          <p:cNvPr id="14" name="Image 3" descr="/home/claude/build/bicon_book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6112" y="5297424"/>
            <a:ext cx="219456" cy="219456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1261872" y="5269992"/>
            <a:ext cx="2633472" cy="655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vocabulary through songs, stories and talk</a:t>
            </a:r>
            <a:endParaRPr lang="en-US" sz="1150" dirty="0"/>
          </a:p>
        </p:txBody>
      </p:sp>
      <p:sp>
        <p:nvSpPr>
          <p:cNvPr id="16" name="Shape 10"/>
          <p:cNvSpPr/>
          <p:nvPr/>
        </p:nvSpPr>
        <p:spPr>
          <a:xfrm>
            <a:off x="4343400" y="1965960"/>
            <a:ext cx="3502152" cy="4114800"/>
          </a:xfrm>
          <a:prstGeom prst="roundRect">
            <a:avLst>
              <a:gd name="adj" fmla="val 3133"/>
            </a:avLst>
          </a:prstGeom>
          <a:solidFill>
            <a:srgbClr val="FFFFFF"/>
          </a:solidFill>
          <a:ln w="12700">
            <a:solidFill>
              <a:srgbClr val="EDE3D8"/>
            </a:solidFill>
            <a:prstDash val="solid"/>
          </a:ln>
          <a:effectLst>
            <a:outerShdw blurRad="76200" dist="25400" dir="5400000" algn="bl" rotWithShape="0">
              <a:srgbClr val="B8ACA0">
                <a:alpha val="3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Shape 11"/>
          <p:cNvSpPr/>
          <p:nvPr/>
        </p:nvSpPr>
        <p:spPr>
          <a:xfrm>
            <a:off x="4343400" y="1965960"/>
            <a:ext cx="3502152" cy="109728"/>
          </a:xfrm>
          <a:prstGeom prst="rect">
            <a:avLst/>
          </a:prstGeom>
          <a:solidFill>
            <a:srgbClr val="EA131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8" name="Shape 12"/>
          <p:cNvSpPr/>
          <p:nvPr/>
        </p:nvSpPr>
        <p:spPr>
          <a:xfrm>
            <a:off x="5710428" y="2258568"/>
            <a:ext cx="768096" cy="768096"/>
          </a:xfrm>
          <a:prstGeom prst="ellipse">
            <a:avLst/>
          </a:prstGeom>
          <a:solidFill>
            <a:srgbClr val="EA1311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9" name="Image 4" descr="/home/claude/build/icon_heart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10280" y="2358420"/>
            <a:ext cx="568391" cy="568391"/>
          </a:xfrm>
          <a:prstGeom prst="rect">
            <a:avLst/>
          </a:prstGeom>
        </p:spPr>
      </p:pic>
      <p:sp>
        <p:nvSpPr>
          <p:cNvPr id="20" name="Text 13"/>
          <p:cNvSpPr/>
          <p:nvPr/>
        </p:nvSpPr>
        <p:spPr>
          <a:xfrm>
            <a:off x="4480560" y="3136392"/>
            <a:ext cx="3227832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Personal, Social &amp;</a:t>
            </a:r>
            <a:endParaRPr lang="en-US" sz="1550" dirty="0"/>
          </a:p>
          <a:p>
            <a:pPr marL="0" indent="0" algn="ctr">
              <a:buNone/>
            </a:pPr>
            <a:r>
              <a:rPr lang="en-US" sz="155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Emotional Development</a:t>
            </a:r>
            <a:endParaRPr lang="en-US" sz="1550" dirty="0"/>
          </a:p>
        </p:txBody>
      </p:sp>
      <p:pic>
        <p:nvPicPr>
          <p:cNvPr id="21" name="Image 5" descr="/home/claude/build/bicon_heart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99432" y="3986784"/>
            <a:ext cx="219456" cy="219456"/>
          </a:xfrm>
          <a:prstGeom prst="rect">
            <a:avLst/>
          </a:prstGeom>
        </p:spPr>
      </p:pic>
      <p:sp>
        <p:nvSpPr>
          <p:cNvPr id="22" name="Text 14"/>
          <p:cNvSpPr/>
          <p:nvPr/>
        </p:nvSpPr>
        <p:spPr>
          <a:xfrm>
            <a:off x="4965192" y="3959352"/>
            <a:ext cx="2633472" cy="655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Feeling safe and settled with a key person</a:t>
            </a:r>
            <a:endParaRPr lang="en-US" sz="1150" dirty="0"/>
          </a:p>
        </p:txBody>
      </p:sp>
      <p:pic>
        <p:nvPicPr>
          <p:cNvPr id="23" name="Image 6" descr="/home/claude/build/bicon_thumbsup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99432" y="4642104"/>
            <a:ext cx="219456" cy="219456"/>
          </a:xfrm>
          <a:prstGeom prst="rect">
            <a:avLst/>
          </a:prstGeom>
        </p:spPr>
      </p:pic>
      <p:sp>
        <p:nvSpPr>
          <p:cNvPr id="24" name="Text 15"/>
          <p:cNvSpPr/>
          <p:nvPr/>
        </p:nvSpPr>
        <p:spPr>
          <a:xfrm>
            <a:off x="4965192" y="4614672"/>
            <a:ext cx="2633472" cy="655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Expressing preferences and growing independence</a:t>
            </a:r>
            <a:endParaRPr lang="en-US" sz="1150" dirty="0"/>
          </a:p>
        </p:txBody>
      </p:sp>
      <p:pic>
        <p:nvPicPr>
          <p:cNvPr id="25" name="Image 7" descr="/home/claude/build/bicon_smileymeh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99432" y="5297424"/>
            <a:ext cx="219456" cy="219456"/>
          </a:xfrm>
          <a:prstGeom prst="rect">
            <a:avLst/>
          </a:prstGeom>
        </p:spPr>
      </p:pic>
      <p:sp>
        <p:nvSpPr>
          <p:cNvPr id="26" name="Text 16"/>
          <p:cNvSpPr/>
          <p:nvPr/>
        </p:nvSpPr>
        <p:spPr>
          <a:xfrm>
            <a:off x="4965192" y="5269992"/>
            <a:ext cx="2633472" cy="655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Learning to manage feelings and transitions</a:t>
            </a:r>
            <a:endParaRPr lang="en-US" sz="1150" dirty="0"/>
          </a:p>
        </p:txBody>
      </p:sp>
      <p:sp>
        <p:nvSpPr>
          <p:cNvPr id="27" name="Shape 17"/>
          <p:cNvSpPr/>
          <p:nvPr/>
        </p:nvSpPr>
        <p:spPr>
          <a:xfrm>
            <a:off x="8046720" y="1965960"/>
            <a:ext cx="3502152" cy="4114800"/>
          </a:xfrm>
          <a:prstGeom prst="roundRect">
            <a:avLst>
              <a:gd name="adj" fmla="val 3133"/>
            </a:avLst>
          </a:prstGeom>
          <a:solidFill>
            <a:srgbClr val="FFFFFF"/>
          </a:solidFill>
          <a:ln w="12700">
            <a:solidFill>
              <a:srgbClr val="EDE3D8"/>
            </a:solidFill>
            <a:prstDash val="solid"/>
          </a:ln>
          <a:effectLst>
            <a:outerShdw blurRad="76200" dist="25400" dir="5400000" algn="bl" rotWithShape="0">
              <a:srgbClr val="B8ACA0">
                <a:alpha val="3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8" name="Shape 18"/>
          <p:cNvSpPr/>
          <p:nvPr/>
        </p:nvSpPr>
        <p:spPr>
          <a:xfrm>
            <a:off x="8046720" y="1965960"/>
            <a:ext cx="3502152" cy="109728"/>
          </a:xfrm>
          <a:prstGeom prst="rect">
            <a:avLst/>
          </a:prstGeom>
          <a:solidFill>
            <a:srgbClr val="F2A93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9" name="Shape 19"/>
          <p:cNvSpPr/>
          <p:nvPr/>
        </p:nvSpPr>
        <p:spPr>
          <a:xfrm>
            <a:off x="9413748" y="2258568"/>
            <a:ext cx="768096" cy="768096"/>
          </a:xfrm>
          <a:prstGeom prst="ellipse">
            <a:avLst/>
          </a:prstGeom>
          <a:solidFill>
            <a:srgbClr val="F2A93B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30" name="Image 8" descr="/home/claude/build/icon_footprints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513600" y="2358420"/>
            <a:ext cx="568391" cy="568391"/>
          </a:xfrm>
          <a:prstGeom prst="rect">
            <a:avLst/>
          </a:prstGeom>
        </p:spPr>
      </p:pic>
      <p:sp>
        <p:nvSpPr>
          <p:cNvPr id="31" name="Text 20"/>
          <p:cNvSpPr/>
          <p:nvPr/>
        </p:nvSpPr>
        <p:spPr>
          <a:xfrm>
            <a:off x="8183880" y="3136392"/>
            <a:ext cx="3227832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Physical</a:t>
            </a:r>
            <a:endParaRPr lang="en-US" sz="1550" dirty="0"/>
          </a:p>
          <a:p>
            <a:pPr marL="0" indent="0" algn="ctr">
              <a:buNone/>
            </a:pPr>
            <a:r>
              <a:rPr lang="en-US" sz="155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Development</a:t>
            </a:r>
            <a:endParaRPr lang="en-US" sz="1550" dirty="0"/>
          </a:p>
        </p:txBody>
      </p:sp>
      <p:pic>
        <p:nvPicPr>
          <p:cNvPr id="32" name="Image 9" descr="/home/claude/build/bicon_personrun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302752" y="3986784"/>
            <a:ext cx="219456" cy="219456"/>
          </a:xfrm>
          <a:prstGeom prst="rect">
            <a:avLst/>
          </a:prstGeom>
        </p:spPr>
      </p:pic>
      <p:sp>
        <p:nvSpPr>
          <p:cNvPr id="33" name="Text 21"/>
          <p:cNvSpPr/>
          <p:nvPr/>
        </p:nvSpPr>
        <p:spPr>
          <a:xfrm>
            <a:off x="8668512" y="3959352"/>
            <a:ext cx="2633472" cy="655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whole-body control and coordination</a:t>
            </a:r>
            <a:endParaRPr lang="en-US" sz="1150" dirty="0"/>
          </a:p>
        </p:txBody>
      </p:sp>
      <p:pic>
        <p:nvPicPr>
          <p:cNvPr id="34" name="Image 10" descr="/home/claude/build/bicon_shirt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02752" y="4642104"/>
            <a:ext cx="219456" cy="219456"/>
          </a:xfrm>
          <a:prstGeom prst="rect">
            <a:avLst/>
          </a:prstGeom>
        </p:spPr>
      </p:pic>
      <p:sp>
        <p:nvSpPr>
          <p:cNvPr id="35" name="Text 22"/>
          <p:cNvSpPr/>
          <p:nvPr/>
        </p:nvSpPr>
        <p:spPr>
          <a:xfrm>
            <a:off x="8668512" y="4614672"/>
            <a:ext cx="2633472" cy="655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Developing independence — dressing, feeding, toileting</a:t>
            </a:r>
            <a:endParaRPr lang="en-US" sz="1150" dirty="0"/>
          </a:p>
        </p:txBody>
      </p:sp>
      <p:pic>
        <p:nvPicPr>
          <p:cNvPr id="36" name="Image 11" descr="/home/claude/build/bicon_scissors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302752" y="5297424"/>
            <a:ext cx="219456" cy="219456"/>
          </a:xfrm>
          <a:prstGeom prst="rect">
            <a:avLst/>
          </a:prstGeom>
        </p:spPr>
      </p:pic>
      <p:sp>
        <p:nvSpPr>
          <p:cNvPr id="37" name="Text 23"/>
          <p:cNvSpPr/>
          <p:nvPr/>
        </p:nvSpPr>
        <p:spPr>
          <a:xfrm>
            <a:off x="8668512" y="5269992"/>
            <a:ext cx="2633472" cy="655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Exploring materials and tools safely</a:t>
            </a:r>
            <a:endParaRPr lang="en-US" sz="1150" dirty="0"/>
          </a:p>
        </p:txBody>
      </p:sp>
      <p:sp>
        <p:nvSpPr>
          <p:cNvPr id="38" name="Text 24"/>
          <p:cNvSpPr/>
          <p:nvPr/>
        </p:nvSpPr>
        <p:spPr>
          <a:xfrm>
            <a:off x="11475720" y="6510528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A131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SESSIONS &amp; TIMINGS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640080" y="777240"/>
            <a:ext cx="91440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 typical nursery day</a:t>
            </a:r>
            <a:endParaRPr lang="en-US" sz="3400" dirty="0"/>
          </a:p>
        </p:txBody>
      </p:sp>
      <p:sp>
        <p:nvSpPr>
          <p:cNvPr id="4" name="Shape 2"/>
          <p:cNvSpPr/>
          <p:nvPr/>
        </p:nvSpPr>
        <p:spPr>
          <a:xfrm>
            <a:off x="640080" y="1965960"/>
            <a:ext cx="1737360" cy="960120"/>
          </a:xfrm>
          <a:prstGeom prst="roundRect">
            <a:avLst>
              <a:gd name="adj" fmla="val 9524"/>
            </a:avLst>
          </a:prstGeom>
          <a:solidFill>
            <a:srgbClr val="1C7D8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640080" y="1965960"/>
            <a:ext cx="17373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9.00am</a:t>
            </a:r>
            <a:endParaRPr lang="en-US" sz="1900" dirty="0"/>
          </a:p>
        </p:txBody>
      </p:sp>
      <p:sp>
        <p:nvSpPr>
          <p:cNvPr id="6" name="Shape 4"/>
          <p:cNvSpPr/>
          <p:nvPr/>
        </p:nvSpPr>
        <p:spPr>
          <a:xfrm>
            <a:off x="2514600" y="1965960"/>
            <a:ext cx="9006840" cy="960120"/>
          </a:xfrm>
          <a:prstGeom prst="roundRect">
            <a:avLst>
              <a:gd name="adj" fmla="val 9524"/>
            </a:avLst>
          </a:prstGeom>
          <a:solidFill>
            <a:srgbClr val="FBF6E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2743200" y="2039112"/>
            <a:ext cx="859536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Gate opens — morning session begins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2743200" y="2450592"/>
            <a:ext cx="8595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Please say goodbye at the gate; staff will bring children safely inside.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640080" y="3090672"/>
            <a:ext cx="1737360" cy="960120"/>
          </a:xfrm>
          <a:prstGeom prst="roundRect">
            <a:avLst>
              <a:gd name="adj" fmla="val 9524"/>
            </a:avLst>
          </a:prstGeom>
          <a:solidFill>
            <a:srgbClr val="F2A93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640080" y="3090672"/>
            <a:ext cx="17373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12.00pm</a:t>
            </a:r>
            <a:endParaRPr lang="en-US" sz="1900" dirty="0"/>
          </a:p>
        </p:txBody>
      </p:sp>
      <p:sp>
        <p:nvSpPr>
          <p:cNvPr id="11" name="Shape 9"/>
          <p:cNvSpPr/>
          <p:nvPr/>
        </p:nvSpPr>
        <p:spPr>
          <a:xfrm>
            <a:off x="2514600" y="3090672"/>
            <a:ext cx="9006840" cy="960120"/>
          </a:xfrm>
          <a:prstGeom prst="roundRect">
            <a:avLst>
              <a:gd name="adj" fmla="val 9524"/>
            </a:avLst>
          </a:prstGeom>
          <a:solidFill>
            <a:srgbClr val="FBF6E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2743200" y="3163824"/>
            <a:ext cx="859536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Morning session ends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2743200" y="3575304"/>
            <a:ext cx="8595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Children leaving at lunchtime are collected from the gate.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640080" y="4215384"/>
            <a:ext cx="1737360" cy="777240"/>
          </a:xfrm>
          <a:prstGeom prst="roundRect">
            <a:avLst>
              <a:gd name="adj" fmla="val 11765"/>
            </a:avLst>
          </a:prstGeom>
          <a:solidFill>
            <a:srgbClr val="EA131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640080" y="4215384"/>
            <a:ext cx="1737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12.30pm</a:t>
            </a:r>
            <a:endParaRPr lang="en-US" sz="1900" dirty="0"/>
          </a:p>
        </p:txBody>
      </p:sp>
      <p:sp>
        <p:nvSpPr>
          <p:cNvPr id="16" name="Shape 14"/>
          <p:cNvSpPr/>
          <p:nvPr/>
        </p:nvSpPr>
        <p:spPr>
          <a:xfrm>
            <a:off x="2514600" y="4215384"/>
            <a:ext cx="9006840" cy="777240"/>
          </a:xfrm>
          <a:prstGeom prst="roundRect">
            <a:avLst>
              <a:gd name="adj" fmla="val 11765"/>
            </a:avLst>
          </a:prstGeom>
          <a:solidFill>
            <a:srgbClr val="FBF6E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2743200" y="4215384"/>
            <a:ext cx="8595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Afternoon session begins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640080" y="5157216"/>
            <a:ext cx="1737360" cy="960120"/>
          </a:xfrm>
          <a:prstGeom prst="roundRect">
            <a:avLst>
              <a:gd name="adj" fmla="val 9524"/>
            </a:avLst>
          </a:prstGeom>
          <a:solidFill>
            <a:srgbClr val="1C7D8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640080" y="5157216"/>
            <a:ext cx="17373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3.00pm</a:t>
            </a:r>
            <a:endParaRPr lang="en-US" sz="1900" dirty="0"/>
          </a:p>
        </p:txBody>
      </p:sp>
      <p:sp>
        <p:nvSpPr>
          <p:cNvPr id="20" name="Shape 18"/>
          <p:cNvSpPr/>
          <p:nvPr/>
        </p:nvSpPr>
        <p:spPr>
          <a:xfrm>
            <a:off x="2514600" y="5157216"/>
            <a:ext cx="9006840" cy="960120"/>
          </a:xfrm>
          <a:prstGeom prst="roundRect">
            <a:avLst>
              <a:gd name="adj" fmla="val 9524"/>
            </a:avLst>
          </a:prstGeom>
          <a:solidFill>
            <a:srgbClr val="FBF6E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2743200" y="5230368"/>
            <a:ext cx="859536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Afternoon session ends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2743200" y="5641848"/>
            <a:ext cx="8595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Children are collected from the Nursery playground.</a:t>
            </a:r>
            <a:endParaRPr lang="en-US" sz="1250" dirty="0"/>
          </a:p>
        </p:txBody>
      </p:sp>
      <p:sp>
        <p:nvSpPr>
          <p:cNvPr id="23" name="Text 21"/>
          <p:cNvSpPr/>
          <p:nvPr/>
        </p:nvSpPr>
        <p:spPr>
          <a:xfrm>
            <a:off x="640080" y="6327648"/>
            <a:ext cx="10881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i="1" dirty="0">
                <a:solidFill>
                  <a:srgbClr val="EA131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Running late? Please ring the school office — 01332 880449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11475720" y="6510528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F2A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GETTING READY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640080" y="777240"/>
            <a:ext cx="91440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Uniform &amp; what to bring</a:t>
            </a:r>
            <a:endParaRPr lang="en-US" sz="3400" dirty="0"/>
          </a:p>
        </p:txBody>
      </p:sp>
      <p:sp>
        <p:nvSpPr>
          <p:cNvPr id="4" name="Shape 2"/>
          <p:cNvSpPr/>
          <p:nvPr/>
        </p:nvSpPr>
        <p:spPr>
          <a:xfrm>
            <a:off x="640080" y="1828800"/>
            <a:ext cx="5212080" cy="4297680"/>
          </a:xfrm>
          <a:prstGeom prst="roundRect">
            <a:avLst>
              <a:gd name="adj" fmla="val 2553"/>
            </a:avLst>
          </a:prstGeom>
          <a:solidFill>
            <a:srgbClr val="FFFFFF"/>
          </a:solidFill>
          <a:ln w="12700">
            <a:solidFill>
              <a:srgbClr val="EDE3D8"/>
            </a:solidFill>
            <a:prstDash val="solid"/>
          </a:ln>
          <a:effectLst>
            <a:outerShdw blurRad="76200" dist="25400" dir="5400000" algn="bl" rotWithShape="0">
              <a:srgbClr val="B8ACA0">
                <a:alpha val="3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914400" y="2103120"/>
            <a:ext cx="640080" cy="640080"/>
          </a:xfrm>
          <a:prstGeom prst="ellipse">
            <a:avLst/>
          </a:prstGeom>
          <a:solidFill>
            <a:srgbClr val="EA1311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6" name="Image 0" descr="/home/claude/build/icon_shi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610" y="2186330"/>
            <a:ext cx="473659" cy="473659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737360" y="2121408"/>
            <a:ext cx="3657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Uniform</a:t>
            </a:r>
            <a:endParaRPr lang="en-US" sz="1900" dirty="0"/>
          </a:p>
        </p:txBody>
      </p:sp>
      <p:pic>
        <p:nvPicPr>
          <p:cNvPr id="8" name="Image 1" descr="/home/claude/build/bicon_shir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2907792"/>
            <a:ext cx="237744" cy="237744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298448" y="2880360"/>
            <a:ext cx="4279392" cy="5105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 sweatshirt or cardigan</a:t>
            </a:r>
            <a:endParaRPr lang="en-US" sz="1250" dirty="0"/>
          </a:p>
        </p:txBody>
      </p:sp>
      <p:pic>
        <p:nvPicPr>
          <p:cNvPr id="10" name="Image 2" descr="/home/claude/build/bicon_pants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400" y="3418332"/>
            <a:ext cx="23774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298448" y="3390900"/>
            <a:ext cx="4279392" cy="5105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Grey/black trousers, shorts or skirt</a:t>
            </a:r>
            <a:endParaRPr lang="en-US" sz="1250" dirty="0"/>
          </a:p>
        </p:txBody>
      </p:sp>
      <p:pic>
        <p:nvPicPr>
          <p:cNvPr id="12" name="Image 3" descr="/home/claude/build/bicon_dress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400" y="3928872"/>
            <a:ext cx="237744" cy="237744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298448" y="3901440"/>
            <a:ext cx="4279392" cy="5105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Grey/black dress (red &amp; white summer dress)</a:t>
            </a:r>
            <a:endParaRPr lang="en-US" sz="1250" dirty="0"/>
          </a:p>
        </p:txBody>
      </p:sp>
      <p:pic>
        <p:nvPicPr>
          <p:cNvPr id="14" name="Image 4" descr="/home/claude/build/bicon_shir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4439412"/>
            <a:ext cx="237744" cy="237744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1298448" y="4411980"/>
            <a:ext cx="4279392" cy="5105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 polo shirt or white school shirt</a:t>
            </a:r>
            <a:endParaRPr lang="en-US" sz="1250" dirty="0"/>
          </a:p>
        </p:txBody>
      </p:sp>
      <p:pic>
        <p:nvPicPr>
          <p:cNvPr id="16" name="Image 5" descr="/home/claude/build/bicon_sneak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4400" y="4949952"/>
            <a:ext cx="237744" cy="237744"/>
          </a:xfrm>
          <a:prstGeom prst="rect">
            <a:avLst/>
          </a:prstGeom>
        </p:spPr>
      </p:pic>
      <p:sp>
        <p:nvSpPr>
          <p:cNvPr id="17" name="Text 9"/>
          <p:cNvSpPr/>
          <p:nvPr/>
        </p:nvSpPr>
        <p:spPr>
          <a:xfrm>
            <a:off x="1298448" y="4922520"/>
            <a:ext cx="4279392" cy="5105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Shoes your child can manage themselves — slip-on or velcro is ideal</a:t>
            </a:r>
            <a:endParaRPr lang="en-US" sz="1250" dirty="0"/>
          </a:p>
        </p:txBody>
      </p:sp>
      <p:pic>
        <p:nvPicPr>
          <p:cNvPr id="18" name="Image 6" descr="/home/claude/build/bicon_prohibit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4400" y="5460492"/>
            <a:ext cx="237744" cy="237744"/>
          </a:xfrm>
          <a:prstGeom prst="rect">
            <a:avLst/>
          </a:prstGeom>
        </p:spPr>
      </p:pic>
      <p:sp>
        <p:nvSpPr>
          <p:cNvPr id="19" name="Text 10"/>
          <p:cNvSpPr/>
          <p:nvPr/>
        </p:nvSpPr>
        <p:spPr>
          <a:xfrm>
            <a:off x="1298448" y="5433060"/>
            <a:ext cx="4279392" cy="5105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jewellery, please, for safety</a:t>
            </a:r>
            <a:endParaRPr lang="en-US" sz="1250" dirty="0"/>
          </a:p>
        </p:txBody>
      </p:sp>
      <p:sp>
        <p:nvSpPr>
          <p:cNvPr id="20" name="Shape 11"/>
          <p:cNvSpPr/>
          <p:nvPr/>
        </p:nvSpPr>
        <p:spPr>
          <a:xfrm>
            <a:off x="6035040" y="1828800"/>
            <a:ext cx="5486400" cy="4297680"/>
          </a:xfrm>
          <a:prstGeom prst="roundRect">
            <a:avLst>
              <a:gd name="adj" fmla="val 2553"/>
            </a:avLst>
          </a:prstGeom>
          <a:solidFill>
            <a:srgbClr val="FFFFFF"/>
          </a:solidFill>
          <a:ln w="12700">
            <a:solidFill>
              <a:srgbClr val="EDE3D8"/>
            </a:solidFill>
            <a:prstDash val="solid"/>
          </a:ln>
          <a:effectLst>
            <a:outerShdw blurRad="76200" dist="25400" dir="5400000" algn="bl" rotWithShape="0">
              <a:srgbClr val="B8ACA0">
                <a:alpha val="3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1" name="Shape 12"/>
          <p:cNvSpPr/>
          <p:nvPr/>
        </p:nvSpPr>
        <p:spPr>
          <a:xfrm>
            <a:off x="6309360" y="2103120"/>
            <a:ext cx="640080" cy="640080"/>
          </a:xfrm>
          <a:prstGeom prst="ellipse">
            <a:avLst/>
          </a:prstGeom>
          <a:solidFill>
            <a:srgbClr val="1C7D8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22" name="Image 7" descr="/home/claude/build/icon_umbrella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92570" y="2186330"/>
            <a:ext cx="473659" cy="473659"/>
          </a:xfrm>
          <a:prstGeom prst="rect">
            <a:avLst/>
          </a:prstGeom>
        </p:spPr>
      </p:pic>
      <p:sp>
        <p:nvSpPr>
          <p:cNvPr id="23" name="Text 13"/>
          <p:cNvSpPr/>
          <p:nvPr/>
        </p:nvSpPr>
        <p:spPr>
          <a:xfrm>
            <a:off x="7132320" y="2121408"/>
            <a:ext cx="4206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Outdoor &amp; spare kit</a:t>
            </a:r>
            <a:endParaRPr lang="en-US" sz="1900" dirty="0"/>
          </a:p>
        </p:txBody>
      </p:sp>
      <p:pic>
        <p:nvPicPr>
          <p:cNvPr id="24" name="Image 8" descr="/home/claude/build/bicon_sun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09360" y="2907792"/>
            <a:ext cx="237744" cy="237744"/>
          </a:xfrm>
          <a:prstGeom prst="rect">
            <a:avLst/>
          </a:prstGeom>
        </p:spPr>
      </p:pic>
      <p:sp>
        <p:nvSpPr>
          <p:cNvPr id="25" name="Text 14"/>
          <p:cNvSpPr/>
          <p:nvPr/>
        </p:nvSpPr>
        <p:spPr>
          <a:xfrm>
            <a:off x="6693408" y="2880360"/>
            <a:ext cx="4645152" cy="7658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Weather kit: sun hat &amp; sun cream (applied at home) or winter hat, gloves &amp; warm coat</a:t>
            </a:r>
            <a:endParaRPr lang="en-US" sz="1250" dirty="0"/>
          </a:p>
        </p:txBody>
      </p:sp>
      <p:pic>
        <p:nvPicPr>
          <p:cNvPr id="26" name="Image 9" descr="/home/claude/build/bicon_backpack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309360" y="3673602"/>
            <a:ext cx="237744" cy="237744"/>
          </a:xfrm>
          <a:prstGeom prst="rect">
            <a:avLst/>
          </a:prstGeom>
        </p:spPr>
      </p:pic>
      <p:sp>
        <p:nvSpPr>
          <p:cNvPr id="27" name="Text 15"/>
          <p:cNvSpPr/>
          <p:nvPr/>
        </p:nvSpPr>
        <p:spPr>
          <a:xfrm>
            <a:off x="6693408" y="3646170"/>
            <a:ext cx="4645152" cy="7658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Rucksack with a full spare change of clothes — we do get messy!</a:t>
            </a:r>
            <a:endParaRPr lang="en-US" sz="1250" dirty="0"/>
          </a:p>
        </p:txBody>
      </p:sp>
      <p:pic>
        <p:nvPicPr>
          <p:cNvPr id="28" name="Image 10" descr="/home/claude/build/bicon_droplet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09360" y="4439412"/>
            <a:ext cx="237744" cy="237744"/>
          </a:xfrm>
          <a:prstGeom prst="rect">
            <a:avLst/>
          </a:prstGeom>
        </p:spPr>
      </p:pic>
      <p:sp>
        <p:nvSpPr>
          <p:cNvPr id="29" name="Text 16"/>
          <p:cNvSpPr/>
          <p:nvPr/>
        </p:nvSpPr>
        <p:spPr>
          <a:xfrm>
            <a:off x="6693408" y="4411980"/>
            <a:ext cx="4645152" cy="7658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labelled water bottle, filled with water, brought in daily</a:t>
            </a:r>
            <a:endParaRPr lang="en-US" sz="1250" dirty="0"/>
          </a:p>
        </p:txBody>
      </p:sp>
      <p:pic>
        <p:nvPicPr>
          <p:cNvPr id="30" name="Image 11" descr="/home/claude/build/bicon_tag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309360" y="5205222"/>
            <a:ext cx="237744" cy="237744"/>
          </a:xfrm>
          <a:prstGeom prst="rect">
            <a:avLst/>
          </a:prstGeom>
        </p:spPr>
      </p:pic>
      <p:sp>
        <p:nvSpPr>
          <p:cNvPr id="31" name="Text 17"/>
          <p:cNvSpPr/>
          <p:nvPr/>
        </p:nvSpPr>
        <p:spPr>
          <a:xfrm>
            <a:off x="6693408" y="5177790"/>
            <a:ext cx="4645152" cy="7658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Please label everything — jumpers, cardigans, shoes and bottles especially</a:t>
            </a:r>
            <a:endParaRPr lang="en-US" sz="1250" dirty="0"/>
          </a:p>
        </p:txBody>
      </p:sp>
      <p:sp>
        <p:nvSpPr>
          <p:cNvPr id="32" name="Text 18"/>
          <p:cNvSpPr/>
          <p:nvPr/>
        </p:nvSpPr>
        <p:spPr>
          <a:xfrm>
            <a:off x="11475720" y="6510528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1C7D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WEEKLY HIGHLIGHTS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640080" y="777240"/>
            <a:ext cx="10515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Forest Friday &amp; Sports Thursday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640080" y="1874520"/>
            <a:ext cx="5257800" cy="4206240"/>
          </a:xfrm>
          <a:prstGeom prst="roundRect">
            <a:avLst>
              <a:gd name="adj" fmla="val 2609"/>
            </a:avLst>
          </a:prstGeom>
          <a:solidFill>
            <a:srgbClr val="EAF3E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960120" y="2194560"/>
            <a:ext cx="822960" cy="822960"/>
          </a:xfrm>
          <a:prstGeom prst="ellipse">
            <a:avLst/>
          </a:prstGeom>
          <a:solidFill>
            <a:srgbClr val="1C7D8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6" name="Image 0" descr="/home/claude/build/icon_tre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105" y="2301545"/>
            <a:ext cx="608990" cy="60899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965960" y="2286000"/>
            <a:ext cx="3749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Forest Friday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960120" y="3017520"/>
            <a:ext cx="46634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Held every Friday morning in the Junior school's woodland area.</a:t>
            </a:r>
            <a:endParaRPr lang="en-US" sz="1350" dirty="0"/>
          </a:p>
        </p:txBody>
      </p:sp>
      <p:pic>
        <p:nvPicPr>
          <p:cNvPr id="9" name="Image 1" descr="/home/claude/build/bicon_boo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120" y="3730752"/>
            <a:ext cx="237744" cy="237744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344168" y="3703320"/>
            <a:ext cx="4279392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Waterproof trousers &amp; wellies — every week, whatever the weather</a:t>
            </a:r>
            <a:endParaRPr lang="en-US" sz="1250" dirty="0"/>
          </a:p>
        </p:txBody>
      </p:sp>
      <p:pic>
        <p:nvPicPr>
          <p:cNvPr id="11" name="Image 2" descr="/home/claude/build/bicon_backpack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120" y="4462272"/>
            <a:ext cx="237744" cy="237744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1344168" y="4434840"/>
            <a:ext cx="4279392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bag with sun hat/winter hat, gloves &amp; waterproof coat</a:t>
            </a:r>
            <a:endParaRPr lang="en-US" sz="1250" dirty="0"/>
          </a:p>
        </p:txBody>
      </p:sp>
      <p:pic>
        <p:nvPicPr>
          <p:cNvPr id="13" name="Image 3" descr="/home/claude/build/bicon_sun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0120" y="5193792"/>
            <a:ext cx="237744" cy="237744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344168" y="5166360"/>
            <a:ext cx="4279392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Sun cream applied at home on sunny days</a:t>
            </a:r>
            <a:endParaRPr lang="en-US" sz="1250" dirty="0"/>
          </a:p>
        </p:txBody>
      </p:sp>
      <p:sp>
        <p:nvSpPr>
          <p:cNvPr id="15" name="Shape 9"/>
          <p:cNvSpPr/>
          <p:nvPr/>
        </p:nvSpPr>
        <p:spPr>
          <a:xfrm>
            <a:off x="6172200" y="1874520"/>
            <a:ext cx="5349240" cy="4206240"/>
          </a:xfrm>
          <a:prstGeom prst="roundRect">
            <a:avLst>
              <a:gd name="adj" fmla="val 2609"/>
            </a:avLst>
          </a:prstGeom>
          <a:solidFill>
            <a:srgbClr val="FCEFE0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6" name="Shape 10"/>
          <p:cNvSpPr/>
          <p:nvPr/>
        </p:nvSpPr>
        <p:spPr>
          <a:xfrm>
            <a:off x="6492240" y="2194560"/>
            <a:ext cx="822960" cy="822960"/>
          </a:xfrm>
          <a:prstGeom prst="ellipse">
            <a:avLst/>
          </a:prstGeom>
          <a:solidFill>
            <a:srgbClr val="F2A93B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7" name="Image 4" descr="/home/claude/build/icon_ball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99225" y="2301545"/>
            <a:ext cx="608990" cy="608990"/>
          </a:xfrm>
          <a:prstGeom prst="rect">
            <a:avLst/>
          </a:prstGeom>
        </p:spPr>
      </p:pic>
      <p:sp>
        <p:nvSpPr>
          <p:cNvPr id="18" name="Text 11"/>
          <p:cNvSpPr/>
          <p:nvPr/>
        </p:nvSpPr>
        <p:spPr>
          <a:xfrm>
            <a:off x="7498080" y="2286000"/>
            <a:ext cx="3840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Sports Thursday</a:t>
            </a:r>
            <a:endParaRPr lang="en-US" sz="2000" dirty="0"/>
          </a:p>
        </p:txBody>
      </p:sp>
      <p:sp>
        <p:nvSpPr>
          <p:cNvPr id="19" name="Text 12"/>
          <p:cNvSpPr/>
          <p:nvPr/>
        </p:nvSpPr>
        <p:spPr>
          <a:xfrm>
            <a:off x="6492240" y="3017520"/>
            <a:ext cx="47548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sports session in the hall, led by our sports teacher, Mr Cooper.</a:t>
            </a:r>
            <a:endParaRPr lang="en-US" sz="1350" dirty="0"/>
          </a:p>
        </p:txBody>
      </p:sp>
      <p:pic>
        <p:nvPicPr>
          <p:cNvPr id="20" name="Image 5" descr="/home/claude/build/bicon_pants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92240" y="3730752"/>
            <a:ext cx="237744" cy="237744"/>
          </a:xfrm>
          <a:prstGeom prst="rect">
            <a:avLst/>
          </a:prstGeom>
        </p:spPr>
      </p:pic>
      <p:sp>
        <p:nvSpPr>
          <p:cNvPr id="21" name="Text 13"/>
          <p:cNvSpPr/>
          <p:nvPr/>
        </p:nvSpPr>
        <p:spPr>
          <a:xfrm>
            <a:off x="6876288" y="3703320"/>
            <a:ext cx="4370832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Joggers or leggings on Thursdays</a:t>
            </a:r>
            <a:endParaRPr lang="en-US" sz="1250" dirty="0"/>
          </a:p>
        </p:txBody>
      </p:sp>
      <p:pic>
        <p:nvPicPr>
          <p:cNvPr id="22" name="Image 6" descr="/home/claude/build/bicon_sneaker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92240" y="4462272"/>
            <a:ext cx="237744" cy="237744"/>
          </a:xfrm>
          <a:prstGeom prst="rect">
            <a:avLst/>
          </a:prstGeom>
        </p:spPr>
      </p:pic>
      <p:sp>
        <p:nvSpPr>
          <p:cNvPr id="23" name="Text 14"/>
          <p:cNvSpPr/>
          <p:nvPr/>
        </p:nvSpPr>
        <p:spPr>
          <a:xfrm>
            <a:off x="6876288" y="4434840"/>
            <a:ext cx="4370832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Trainers rather than school shoes</a:t>
            </a:r>
            <a:endParaRPr lang="en-US" sz="1250" dirty="0"/>
          </a:p>
        </p:txBody>
      </p:sp>
      <p:pic>
        <p:nvPicPr>
          <p:cNvPr id="24" name="Image 7" descr="/home/claude/build/bicon_personrun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92240" y="5193792"/>
            <a:ext cx="237744" cy="237744"/>
          </a:xfrm>
          <a:prstGeom prst="rect">
            <a:avLst/>
          </a:prstGeom>
        </p:spPr>
      </p:pic>
      <p:sp>
        <p:nvSpPr>
          <p:cNvPr id="25" name="Text 15"/>
          <p:cNvSpPr/>
          <p:nvPr/>
        </p:nvSpPr>
        <p:spPr>
          <a:xfrm>
            <a:off x="6876288" y="5166360"/>
            <a:ext cx="4370832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Easy to move and get active in!</a:t>
            </a:r>
            <a:endParaRPr lang="en-US" sz="1250" dirty="0"/>
          </a:p>
        </p:txBody>
      </p:sp>
      <p:sp>
        <p:nvSpPr>
          <p:cNvPr id="26" name="Text 16"/>
          <p:cNvSpPr/>
          <p:nvPr/>
        </p:nvSpPr>
        <p:spPr>
          <a:xfrm>
            <a:off x="11475720" y="6510528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A131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WATCHING THEM GROW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640080" y="777240"/>
            <a:ext cx="91440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Learning journeys</a:t>
            </a:r>
            <a:endParaRPr lang="en-US" sz="3400" dirty="0"/>
          </a:p>
        </p:txBody>
      </p:sp>
      <p:sp>
        <p:nvSpPr>
          <p:cNvPr id="4" name="Shape 2"/>
          <p:cNvSpPr/>
          <p:nvPr/>
        </p:nvSpPr>
        <p:spPr>
          <a:xfrm>
            <a:off x="640080" y="1965960"/>
            <a:ext cx="1188720" cy="1188720"/>
          </a:xfrm>
          <a:prstGeom prst="ellipse">
            <a:avLst/>
          </a:prstGeom>
          <a:solidFill>
            <a:srgbClr val="EA1311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5" name="Image 0" descr="/home/claude/build/icon_camer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614" y="2120494"/>
            <a:ext cx="879653" cy="879653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2148840" y="1965960"/>
            <a:ext cx="923544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record your child's learning every day using </a:t>
            </a:r>
            <a:r>
              <a:rPr lang="en-US" sz="1600" b="1" dirty="0">
                <a:solidFill>
                  <a:srgbClr val="EA131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'Evidence Me'</a:t>
            </a:r>
            <a:r>
              <a:rPr lang="en-US" sz="16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— photos and notes linked to their learning, sent to you by email several times a week.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640080" y="3566160"/>
            <a:ext cx="3502152" cy="2743200"/>
          </a:xfrm>
          <a:prstGeom prst="roundRect">
            <a:avLst>
              <a:gd name="adj" fmla="val 4000"/>
            </a:avLst>
          </a:prstGeom>
          <a:solidFill>
            <a:srgbClr val="FBF6E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Shape 5"/>
          <p:cNvSpPr/>
          <p:nvPr/>
        </p:nvSpPr>
        <p:spPr>
          <a:xfrm>
            <a:off x="640080" y="3566160"/>
            <a:ext cx="91440" cy="2743200"/>
          </a:xfrm>
          <a:prstGeom prst="rect">
            <a:avLst/>
          </a:prstGeom>
          <a:solidFill>
            <a:srgbClr val="1C7D8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960120" y="3840480"/>
            <a:ext cx="295351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Comment back</a:t>
            </a:r>
            <a:endParaRPr lang="en-US" sz="1700" dirty="0"/>
          </a:p>
        </p:txBody>
      </p:sp>
      <p:sp>
        <p:nvSpPr>
          <p:cNvPr id="10" name="Text 7"/>
          <p:cNvSpPr/>
          <p:nvPr/>
        </p:nvSpPr>
        <p:spPr>
          <a:xfrm>
            <a:off x="960120" y="4480560"/>
            <a:ext cx="2953512" cy="1645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 your own thoughts in the parent section — we love hearing from you.</a:t>
            </a:r>
            <a:endParaRPr lang="en-US" sz="1350" dirty="0"/>
          </a:p>
        </p:txBody>
      </p:sp>
      <p:sp>
        <p:nvSpPr>
          <p:cNvPr id="11" name="Shape 8"/>
          <p:cNvSpPr/>
          <p:nvPr/>
        </p:nvSpPr>
        <p:spPr>
          <a:xfrm>
            <a:off x="4343400" y="3566160"/>
            <a:ext cx="3502152" cy="2743200"/>
          </a:xfrm>
          <a:prstGeom prst="roundRect">
            <a:avLst>
              <a:gd name="adj" fmla="val 4000"/>
            </a:avLst>
          </a:prstGeom>
          <a:solidFill>
            <a:srgbClr val="FBF6E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2" name="Shape 9"/>
          <p:cNvSpPr/>
          <p:nvPr/>
        </p:nvSpPr>
        <p:spPr>
          <a:xfrm>
            <a:off x="4343400" y="3566160"/>
            <a:ext cx="91440" cy="2743200"/>
          </a:xfrm>
          <a:prstGeom prst="rect">
            <a:avLst/>
          </a:prstGeom>
          <a:solidFill>
            <a:srgbClr val="F2A93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3" name="Text 10"/>
          <p:cNvSpPr/>
          <p:nvPr/>
        </p:nvSpPr>
        <p:spPr>
          <a:xfrm>
            <a:off x="4663440" y="3840480"/>
            <a:ext cx="295351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Parents' evenings</a:t>
            </a:r>
            <a:endParaRPr lang="en-US" sz="1700" dirty="0"/>
          </a:p>
        </p:txBody>
      </p:sp>
      <p:sp>
        <p:nvSpPr>
          <p:cNvPr id="14" name="Text 11"/>
          <p:cNvSpPr/>
          <p:nvPr/>
        </p:nvSpPr>
        <p:spPr>
          <a:xfrm>
            <a:off x="4663440" y="4480560"/>
            <a:ext cx="2953512" cy="1645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Held termly, for a longer conversation about progress.</a:t>
            </a:r>
            <a:endParaRPr lang="en-US" sz="1350" dirty="0"/>
          </a:p>
        </p:txBody>
      </p:sp>
      <p:sp>
        <p:nvSpPr>
          <p:cNvPr id="15" name="Shape 12"/>
          <p:cNvSpPr/>
          <p:nvPr/>
        </p:nvSpPr>
        <p:spPr>
          <a:xfrm>
            <a:off x="8046720" y="3566160"/>
            <a:ext cx="3502152" cy="2743200"/>
          </a:xfrm>
          <a:prstGeom prst="roundRect">
            <a:avLst>
              <a:gd name="adj" fmla="val 4000"/>
            </a:avLst>
          </a:prstGeom>
          <a:solidFill>
            <a:srgbClr val="FBF6E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6" name="Shape 13"/>
          <p:cNvSpPr/>
          <p:nvPr/>
        </p:nvSpPr>
        <p:spPr>
          <a:xfrm>
            <a:off x="8046720" y="3566160"/>
            <a:ext cx="91440" cy="2743200"/>
          </a:xfrm>
          <a:prstGeom prst="rect">
            <a:avLst/>
          </a:prstGeom>
          <a:solidFill>
            <a:srgbClr val="EA131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7" name="Text 14"/>
          <p:cNvSpPr/>
          <p:nvPr/>
        </p:nvSpPr>
        <p:spPr>
          <a:xfrm>
            <a:off x="8366760" y="3840480"/>
            <a:ext cx="295351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Book bags</a:t>
            </a:r>
            <a:endParaRPr lang="en-US" sz="1700" dirty="0"/>
          </a:p>
        </p:txBody>
      </p:sp>
      <p:sp>
        <p:nvSpPr>
          <p:cNvPr id="18" name="Text 15"/>
          <p:cNvSpPr/>
          <p:nvPr/>
        </p:nvSpPr>
        <p:spPr>
          <a:xfrm>
            <a:off x="8366760" y="4480560"/>
            <a:ext cx="2953512" cy="1645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Issued in week two — swap books every Thursday.</a:t>
            </a:r>
            <a:endParaRPr lang="en-US" sz="1350" dirty="0"/>
          </a:p>
        </p:txBody>
      </p:sp>
      <p:sp>
        <p:nvSpPr>
          <p:cNvPr id="19" name="Text 16"/>
          <p:cNvSpPr/>
          <p:nvPr/>
        </p:nvSpPr>
        <p:spPr>
          <a:xfrm>
            <a:off x="11475720" y="6510528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F2A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CELEBRATING SUCCESS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640080" y="777240"/>
            <a:ext cx="100584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From busy bee to happy flower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640080" y="1828800"/>
            <a:ext cx="5394960" cy="4251960"/>
          </a:xfrm>
          <a:prstGeom prst="roundRect">
            <a:avLst>
              <a:gd name="adj" fmla="val 2581"/>
            </a:avLst>
          </a:prstGeom>
          <a:solidFill>
            <a:srgbClr val="FFFFFF"/>
          </a:solidFill>
          <a:ln w="12700">
            <a:solidFill>
              <a:srgbClr val="EDE3D8"/>
            </a:solidFill>
            <a:prstDash val="solid"/>
          </a:ln>
          <a:effectLst>
            <a:outerShdw blurRad="76200" dist="25400" dir="5400000" algn="bl" rotWithShape="0">
              <a:srgbClr val="B8ACA0">
                <a:alpha val="3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960120" y="2103120"/>
            <a:ext cx="731520" cy="731520"/>
          </a:xfrm>
          <a:prstGeom prst="ellipse">
            <a:avLst/>
          </a:prstGeom>
          <a:solidFill>
            <a:srgbClr val="F2A93B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6" name="Image 0" descr="/home/claude/build/icon_awar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218" y="2198218"/>
            <a:ext cx="541325" cy="541325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828800" y="2148840"/>
            <a:ext cx="40233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Our behaviour approach</a:t>
            </a:r>
            <a:endParaRPr lang="en-US" sz="1700" dirty="0"/>
          </a:p>
        </p:txBody>
      </p:sp>
      <p:sp>
        <p:nvSpPr>
          <p:cNvPr id="8" name="Text 5"/>
          <p:cNvSpPr/>
          <p:nvPr/>
        </p:nvSpPr>
        <p:spPr>
          <a:xfrm>
            <a:off x="960120" y="2971800"/>
            <a:ext cx="4754880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child begins the day on our 'brilliant bee'. Great choices — sharing, kindness, tidying away — move them up to our 'happy flower', earning a special sticker at the end of the day.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960120" y="4663440"/>
            <a:ext cx="4754880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i="1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 helps you see, at a glance, how your child's day has gone.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6263640" y="1828800"/>
            <a:ext cx="5257800" cy="4251960"/>
          </a:xfrm>
          <a:prstGeom prst="roundRect">
            <a:avLst>
              <a:gd name="adj" fmla="val 2581"/>
            </a:avLst>
          </a:prstGeom>
          <a:solidFill>
            <a:srgbClr val="FFFFFF"/>
          </a:solidFill>
          <a:ln w="12700">
            <a:solidFill>
              <a:srgbClr val="EDE3D8"/>
            </a:solidFill>
            <a:prstDash val="solid"/>
          </a:ln>
          <a:effectLst>
            <a:outerShdw blurRad="76200" dist="25400" dir="5400000" algn="bl" rotWithShape="0">
              <a:srgbClr val="B8ACA0">
                <a:alpha val="3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6583680" y="2103120"/>
            <a:ext cx="731520" cy="731520"/>
          </a:xfrm>
          <a:prstGeom prst="ellipse">
            <a:avLst/>
          </a:prstGeom>
          <a:solidFill>
            <a:srgbClr val="EA1311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2" name="Image 1" descr="/home/claude/build/icon_gif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8778" y="2198218"/>
            <a:ext cx="541325" cy="541325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7452360" y="2148840"/>
            <a:ext cx="38404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Wow moments</a:t>
            </a:r>
            <a:endParaRPr lang="en-US" sz="1700" dirty="0"/>
          </a:p>
        </p:txBody>
      </p:sp>
      <p:sp>
        <p:nvSpPr>
          <p:cNvPr id="14" name="Text 10"/>
          <p:cNvSpPr/>
          <p:nvPr/>
        </p:nvSpPr>
        <p:spPr>
          <a:xfrm>
            <a:off x="6583680" y="2971800"/>
            <a:ext cx="475488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Big achievements, in Nursery or at home, get celebrated with a 'wow moment' — plus a choice from the treat box! Send us your own wow moments from home too, for example a swimming achievement or getting dressed independently.</a:t>
            </a:r>
            <a:endParaRPr lang="en-US" sz="1400" dirty="0"/>
          </a:p>
        </p:txBody>
      </p:sp>
      <p:sp>
        <p:nvSpPr>
          <p:cNvPr id="15" name="Text 11"/>
          <p:cNvSpPr/>
          <p:nvPr/>
        </p:nvSpPr>
        <p:spPr>
          <a:xfrm>
            <a:off x="11475720" y="6510528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1C7D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F2A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LITTLE EXTRA FUN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640080" y="655603"/>
            <a:ext cx="91440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Our travelling animals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640080" y="1295683"/>
            <a:ext cx="1088136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450" i="1" dirty="0">
                <a:solidFill>
                  <a:srgbClr val="E4F4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have 3 cuddly travelling animals who love adventures! If your child is chosen, they take the animal home for the weekend and bring it back at the start of the following week.</a:t>
            </a:r>
            <a:endParaRPr lang="en-US" sz="1450" dirty="0"/>
          </a:p>
        </p:txBody>
      </p:sp>
      <p:sp>
        <p:nvSpPr>
          <p:cNvPr id="5" name="Shape 3"/>
          <p:cNvSpPr/>
          <p:nvPr/>
        </p:nvSpPr>
        <p:spPr>
          <a:xfrm>
            <a:off x="838048" y="1965960"/>
            <a:ext cx="3291840" cy="3291840"/>
          </a:xfrm>
          <a:prstGeom prst="roundRect">
            <a:avLst>
              <a:gd name="adj" fmla="val 3889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0F4A4D">
                <a:alpha val="3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6" name="Image 0" descr="/home/claude/build/animal_monke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248" y="2240280"/>
            <a:ext cx="2377440" cy="237744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838048" y="4617720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Monkey</a:t>
            </a:r>
            <a:endParaRPr lang="en-US" sz="1800" dirty="0"/>
          </a:p>
        </p:txBody>
      </p:sp>
      <p:sp>
        <p:nvSpPr>
          <p:cNvPr id="8" name="Shape 5"/>
          <p:cNvSpPr/>
          <p:nvPr/>
        </p:nvSpPr>
        <p:spPr>
          <a:xfrm>
            <a:off x="4449928" y="1965960"/>
            <a:ext cx="3291840" cy="3291840"/>
          </a:xfrm>
          <a:prstGeom prst="roundRect">
            <a:avLst>
              <a:gd name="adj" fmla="val 3889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0F4A4D">
                <a:alpha val="3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9" name="Image 1" descr="/home/claude/build/animal_zebr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7128" y="2240280"/>
            <a:ext cx="2377440" cy="237744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4449928" y="4617720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Zebra</a:t>
            </a:r>
            <a:endParaRPr lang="en-US" sz="1800" dirty="0"/>
          </a:p>
        </p:txBody>
      </p:sp>
      <p:sp>
        <p:nvSpPr>
          <p:cNvPr id="11" name="Shape 7"/>
          <p:cNvSpPr/>
          <p:nvPr/>
        </p:nvSpPr>
        <p:spPr>
          <a:xfrm>
            <a:off x="8061808" y="1965960"/>
            <a:ext cx="3291840" cy="3291840"/>
          </a:xfrm>
          <a:prstGeom prst="roundRect">
            <a:avLst>
              <a:gd name="adj" fmla="val 3889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0F4A4D">
                <a:alpha val="3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2" name="Image 2" descr="/home/claude/build/animal_leopar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19008" y="2240280"/>
            <a:ext cx="2377440" cy="237744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8061808" y="4617720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Leopard</a:t>
            </a:r>
            <a:endParaRPr lang="en-US" sz="1800" dirty="0"/>
          </a:p>
        </p:txBody>
      </p:sp>
      <p:sp>
        <p:nvSpPr>
          <p:cNvPr id="14" name="Shape 9"/>
          <p:cNvSpPr/>
          <p:nvPr/>
        </p:nvSpPr>
        <p:spPr>
          <a:xfrm>
            <a:off x="640080" y="5532120"/>
            <a:ext cx="10881360" cy="960120"/>
          </a:xfrm>
          <a:prstGeom prst="roundRect">
            <a:avLst>
              <a:gd name="adj" fmla="val 11429"/>
            </a:avLst>
          </a:prstGeom>
          <a:solidFill>
            <a:srgbClr val="1C6266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5" name="Text 10"/>
          <p:cNvSpPr/>
          <p:nvPr/>
        </p:nvSpPr>
        <p:spPr>
          <a:xfrm>
            <a:off x="1005840" y="5532120"/>
            <a:ext cx="1014984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We'd love you to write a little diary of the adventures — and take photos, if you'd like! Have fun together.</a:t>
            </a:r>
            <a:endParaRPr lang="en-US" sz="1450" dirty="0"/>
          </a:p>
        </p:txBody>
      </p:sp>
      <p:sp>
        <p:nvSpPr>
          <p:cNvPr id="16" name="Text 11"/>
          <p:cNvSpPr/>
          <p:nvPr/>
        </p:nvSpPr>
        <p:spPr>
          <a:xfrm>
            <a:off x="11475720" y="6510528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A131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FOOD &amp; DRINK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640080" y="777240"/>
            <a:ext cx="100584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Snacks &amp; packed lunches</a:t>
            </a:r>
            <a:endParaRPr lang="en-US" sz="3400" dirty="0"/>
          </a:p>
        </p:txBody>
      </p:sp>
      <p:sp>
        <p:nvSpPr>
          <p:cNvPr id="4" name="Shape 2"/>
          <p:cNvSpPr/>
          <p:nvPr/>
        </p:nvSpPr>
        <p:spPr>
          <a:xfrm>
            <a:off x="640080" y="1828800"/>
            <a:ext cx="5394960" cy="4251960"/>
          </a:xfrm>
          <a:prstGeom prst="roundRect">
            <a:avLst>
              <a:gd name="adj" fmla="val 2581"/>
            </a:avLst>
          </a:prstGeom>
          <a:solidFill>
            <a:srgbClr val="FBF6E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960120" y="2103120"/>
            <a:ext cx="731520" cy="731520"/>
          </a:xfrm>
          <a:prstGeom prst="ellipse">
            <a:avLst/>
          </a:prstGeom>
          <a:solidFill>
            <a:srgbClr val="EA1311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6" name="Image 0" descr="/home/claude/build/icon_coffe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218" y="2198218"/>
            <a:ext cx="541325" cy="541325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828800" y="2148840"/>
            <a:ext cx="3840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Snack time</a:t>
            </a:r>
            <a:endParaRPr lang="en-US" sz="1800" dirty="0"/>
          </a:p>
        </p:txBody>
      </p:sp>
      <p:sp>
        <p:nvSpPr>
          <p:cNvPr id="8" name="Text 5"/>
          <p:cNvSpPr/>
          <p:nvPr/>
        </p:nvSpPr>
        <p:spPr>
          <a:xfrm>
            <a:off x="960120" y="2880360"/>
            <a:ext cx="4754880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Please bring a water bottle filled only with water, brought in daily. Water, milk, fruit and a carbohydrate snack (breadstick, crackers, malt loaf or biscuits) are available for children to help themselves to.</a:t>
            </a:r>
            <a:endParaRPr lang="en-US" sz="1350" dirty="0"/>
          </a:p>
        </p:txBody>
      </p:sp>
      <p:sp>
        <p:nvSpPr>
          <p:cNvPr id="9" name="Text 6"/>
          <p:cNvSpPr/>
          <p:nvPr/>
        </p:nvSpPr>
        <p:spPr>
          <a:xfrm>
            <a:off x="960120" y="4709160"/>
            <a:ext cx="475488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i="1" dirty="0">
                <a:solidFill>
                  <a:srgbClr val="EA131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Voluntary contribution: 50p per week, or paid termly (£2.50–£3.50 depending on the half term).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6263640" y="1828800"/>
            <a:ext cx="5257800" cy="4251960"/>
          </a:xfrm>
          <a:prstGeom prst="roundRect">
            <a:avLst>
              <a:gd name="adj" fmla="val 2581"/>
            </a:avLst>
          </a:prstGeom>
          <a:solidFill>
            <a:srgbClr val="FBF6E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6583680" y="2103120"/>
            <a:ext cx="731520" cy="731520"/>
          </a:xfrm>
          <a:prstGeom prst="ellipse">
            <a:avLst/>
          </a:prstGeom>
          <a:solidFill>
            <a:srgbClr val="1C7D8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2" name="Image 1" descr="/home/claude/build/icon_drople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8778" y="2198218"/>
            <a:ext cx="541325" cy="541325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7452360" y="2148840"/>
            <a:ext cx="3840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Packed lunches</a:t>
            </a:r>
            <a:endParaRPr lang="en-US" sz="1800" dirty="0"/>
          </a:p>
        </p:txBody>
      </p:sp>
      <p:sp>
        <p:nvSpPr>
          <p:cNvPr id="14" name="Text 10"/>
          <p:cNvSpPr/>
          <p:nvPr/>
        </p:nvSpPr>
        <p:spPr>
          <a:xfrm>
            <a:off x="6583680" y="2880360"/>
            <a:ext cx="4754880" cy="2011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your child is staying all day, please provide a labelled lunch box. Place it, along with their water bottle, on the trolley as they arrive in Nursery each morning.</a:t>
            </a:r>
            <a:endParaRPr lang="en-US" sz="1350" dirty="0"/>
          </a:p>
        </p:txBody>
      </p:sp>
      <p:sp>
        <p:nvSpPr>
          <p:cNvPr id="15" name="Text 11"/>
          <p:cNvSpPr/>
          <p:nvPr/>
        </p:nvSpPr>
        <p:spPr>
          <a:xfrm>
            <a:off x="11475720" y="6510528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1C7D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COMMUNICATION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640080" y="777240"/>
            <a:ext cx="91440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Staying in touch</a:t>
            </a:r>
            <a:endParaRPr lang="en-US" sz="3400" dirty="0"/>
          </a:p>
        </p:txBody>
      </p:sp>
      <p:sp>
        <p:nvSpPr>
          <p:cNvPr id="4" name="Shape 2"/>
          <p:cNvSpPr/>
          <p:nvPr/>
        </p:nvSpPr>
        <p:spPr>
          <a:xfrm>
            <a:off x="640080" y="1874520"/>
            <a:ext cx="10881360" cy="1325880"/>
          </a:xfrm>
          <a:prstGeom prst="roundRect">
            <a:avLst>
              <a:gd name="adj" fmla="val 8276"/>
            </a:avLst>
          </a:prstGeom>
          <a:solidFill>
            <a:srgbClr val="FFFFFF"/>
          </a:solidFill>
          <a:ln w="12700">
            <a:solidFill>
              <a:srgbClr val="EDE3D8"/>
            </a:solidFill>
            <a:prstDash val="solid"/>
          </a:ln>
          <a:effectLst>
            <a:outerShdw blurRad="63500" dist="12700" dir="5400000" algn="bl" rotWithShape="0">
              <a:srgbClr val="B8ACA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914400" y="2130552"/>
            <a:ext cx="822960" cy="822960"/>
          </a:xfrm>
          <a:prstGeom prst="ellipse">
            <a:avLst/>
          </a:prstGeom>
          <a:solidFill>
            <a:srgbClr val="1C7D8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6" name="Image 0" descr="/home/claude/build/icon_phon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385" y="2237537"/>
            <a:ext cx="608990" cy="60899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965960" y="2011680"/>
            <a:ext cx="274320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ParentHub</a:t>
            </a:r>
            <a:endParaRPr lang="en-US" sz="1700" dirty="0"/>
          </a:p>
        </p:txBody>
      </p:sp>
      <p:sp>
        <p:nvSpPr>
          <p:cNvPr id="8" name="Text 5"/>
          <p:cNvSpPr/>
          <p:nvPr/>
        </p:nvSpPr>
        <p:spPr>
          <a:xfrm>
            <a:off x="4846320" y="2011680"/>
            <a:ext cx="644652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newsletters and important messages are sent via the ParentHub app. Let staff know if you have any trouble logging in.</a:t>
            </a:r>
            <a:endParaRPr lang="en-US" sz="1350" dirty="0"/>
          </a:p>
        </p:txBody>
      </p:sp>
      <p:sp>
        <p:nvSpPr>
          <p:cNvPr id="9" name="Shape 6"/>
          <p:cNvSpPr/>
          <p:nvPr/>
        </p:nvSpPr>
        <p:spPr>
          <a:xfrm>
            <a:off x="640080" y="3337560"/>
            <a:ext cx="10881360" cy="1325880"/>
          </a:xfrm>
          <a:prstGeom prst="roundRect">
            <a:avLst>
              <a:gd name="adj" fmla="val 8276"/>
            </a:avLst>
          </a:prstGeom>
          <a:solidFill>
            <a:srgbClr val="FFFFFF"/>
          </a:solidFill>
          <a:ln w="12700">
            <a:solidFill>
              <a:srgbClr val="EDE3D8"/>
            </a:solidFill>
            <a:prstDash val="solid"/>
          </a:ln>
          <a:effectLst>
            <a:outerShdw blurRad="63500" dist="12700" dir="5400000" algn="bl" rotWithShape="0">
              <a:srgbClr val="B8ACA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0" name="Shape 7"/>
          <p:cNvSpPr/>
          <p:nvPr/>
        </p:nvSpPr>
        <p:spPr>
          <a:xfrm>
            <a:off x="914400" y="3593592"/>
            <a:ext cx="822960" cy="822960"/>
          </a:xfrm>
          <a:prstGeom prst="ellipse">
            <a:avLst/>
          </a:prstGeom>
          <a:solidFill>
            <a:srgbClr val="EA1311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1" name="Image 1" descr="/home/claude/build/icon_mai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385" y="3700577"/>
            <a:ext cx="608990" cy="608990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965960" y="3474720"/>
            <a:ext cx="274320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Website</a:t>
            </a:r>
            <a:endParaRPr lang="en-US" sz="1700" dirty="0"/>
          </a:p>
        </p:txBody>
      </p:sp>
      <p:sp>
        <p:nvSpPr>
          <p:cNvPr id="13" name="Text 9"/>
          <p:cNvSpPr/>
          <p:nvPr/>
        </p:nvSpPr>
        <p:spPr>
          <a:xfrm>
            <a:off x="4846320" y="3474720"/>
            <a:ext cx="644652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Our school website has further information about the school and your child's curriculum.</a:t>
            </a:r>
            <a:endParaRPr lang="en-US" sz="1350" dirty="0"/>
          </a:p>
        </p:txBody>
      </p:sp>
      <p:sp>
        <p:nvSpPr>
          <p:cNvPr id="14" name="Shape 10"/>
          <p:cNvSpPr/>
          <p:nvPr/>
        </p:nvSpPr>
        <p:spPr>
          <a:xfrm>
            <a:off x="640080" y="4800600"/>
            <a:ext cx="10881360" cy="1325880"/>
          </a:xfrm>
          <a:prstGeom prst="roundRect">
            <a:avLst>
              <a:gd name="adj" fmla="val 8276"/>
            </a:avLst>
          </a:prstGeom>
          <a:solidFill>
            <a:srgbClr val="FFFFFF"/>
          </a:solidFill>
          <a:ln w="12700">
            <a:solidFill>
              <a:srgbClr val="EDE3D8"/>
            </a:solidFill>
            <a:prstDash val="solid"/>
          </a:ln>
          <a:effectLst>
            <a:outerShdw blurRad="63500" dist="12700" dir="5400000" algn="bl" rotWithShape="0">
              <a:srgbClr val="B8ACA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5" name="Shape 11"/>
          <p:cNvSpPr/>
          <p:nvPr/>
        </p:nvSpPr>
        <p:spPr>
          <a:xfrm>
            <a:off x="914400" y="5056632"/>
            <a:ext cx="822960" cy="822960"/>
          </a:xfrm>
          <a:prstGeom prst="ellipse">
            <a:avLst/>
          </a:prstGeom>
          <a:solidFill>
            <a:srgbClr val="F2A93B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6" name="Image 2" descr="/home/claude/build/icon_ta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1385" y="5163617"/>
            <a:ext cx="608990" cy="608990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1965960" y="4937760"/>
            <a:ext cx="274320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Label everything</a:t>
            </a:r>
            <a:endParaRPr lang="en-US" sz="1700" dirty="0"/>
          </a:p>
        </p:txBody>
      </p:sp>
      <p:sp>
        <p:nvSpPr>
          <p:cNvPr id="18" name="Text 13"/>
          <p:cNvSpPr/>
          <p:nvPr/>
        </p:nvSpPr>
        <p:spPr>
          <a:xfrm>
            <a:off x="4846320" y="4937760"/>
            <a:ext cx="644652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Our Nursery is large and things go missing easily — names on jumpers, cardigans, shoes and bottles help enormously.</a:t>
            </a:r>
            <a:endParaRPr lang="en-US" sz="1350" dirty="0"/>
          </a:p>
        </p:txBody>
      </p:sp>
      <p:sp>
        <p:nvSpPr>
          <p:cNvPr id="19" name="Text 14"/>
          <p:cNvSpPr/>
          <p:nvPr/>
        </p:nvSpPr>
        <p:spPr>
          <a:xfrm>
            <a:off x="11475720" y="6510528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1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EA13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2743200" y="-2743200"/>
            <a:ext cx="5486400" cy="5486400"/>
          </a:xfrm>
          <a:prstGeom prst="ellipse">
            <a:avLst/>
          </a:prstGeom>
          <a:solidFill>
            <a:srgbClr val="A80D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9601200" y="4114800"/>
            <a:ext cx="5486400" cy="5486400"/>
          </a:xfrm>
          <a:prstGeom prst="ellipse">
            <a:avLst/>
          </a:prstGeom>
          <a:solidFill>
            <a:srgbClr val="A80D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822960" y="1280160"/>
            <a:ext cx="91440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Settling in</a:t>
            </a:r>
            <a:endParaRPr lang="en-US" sz="4200" dirty="0"/>
          </a:p>
        </p:txBody>
      </p:sp>
      <p:sp>
        <p:nvSpPr>
          <p:cNvPr id="5" name="Text 3"/>
          <p:cNvSpPr/>
          <p:nvPr/>
        </p:nvSpPr>
        <p:spPr>
          <a:xfrm>
            <a:off x="822960" y="2286000"/>
            <a:ext cx="86868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i="1" dirty="0">
                <a:solidFill>
                  <a:srgbClr val="F0C9C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hope your child settles in quickly and goes home with a smile every day.</a:t>
            </a:r>
            <a:endParaRPr lang="en-US" sz="1800" dirty="0"/>
          </a:p>
        </p:txBody>
      </p:sp>
      <p:sp>
        <p:nvSpPr>
          <p:cNvPr id="6" name="Shape 4"/>
          <p:cNvSpPr/>
          <p:nvPr/>
        </p:nvSpPr>
        <p:spPr>
          <a:xfrm>
            <a:off x="822960" y="3200400"/>
            <a:ext cx="10332720" cy="2743200"/>
          </a:xfrm>
          <a:prstGeom prst="roundRect">
            <a:avLst>
              <a:gd name="adj" fmla="val 4667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1188720" y="3429000"/>
            <a:ext cx="9601200" cy="2286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800" b="1" dirty="0">
                <a:solidFill>
                  <a:srgbClr val="EA131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child's key worker</a:t>
            </a:r>
            <a:r>
              <a:rPr lang="en-US" sz="16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will work closely with them and keep you updated on their progress.
</a:t>
            </a:r>
            <a:r>
              <a:rPr lang="en-US" sz="16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Please come and see us any time you have a question</a:t>
            </a:r>
            <a:r>
              <a:rPr lang="en-US" sz="16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— or email enquiries@kilburn-inf.derbyshire.sch.uk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11475720" y="6510528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1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F2A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 FOR HOME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640080" y="777240"/>
            <a:ext cx="91440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Extra help — potty training</a:t>
            </a:r>
            <a:endParaRPr lang="en-US" sz="3400" dirty="0"/>
          </a:p>
        </p:txBody>
      </p:sp>
      <p:pic>
        <p:nvPicPr>
          <p:cNvPr id="4" name="Image 0" descr="/home/claude/build/pott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1828800"/>
            <a:ext cx="4114800" cy="274320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640080" y="4709160"/>
            <a:ext cx="4114800" cy="502920"/>
          </a:xfrm>
          <a:prstGeom prst="roundRect">
            <a:avLst>
              <a:gd name="adj" fmla="val 14545"/>
            </a:avLst>
          </a:prstGeom>
          <a:solidFill>
            <a:srgbClr val="F2A93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3"/>
          <p:cNvSpPr/>
          <p:nvPr/>
        </p:nvSpPr>
        <p:spPr>
          <a:xfrm>
            <a:off x="640080" y="4709160"/>
            <a:ext cx="41148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Just launched — free for parents</a:t>
            </a:r>
            <a:endParaRPr lang="en-US" sz="1250" dirty="0"/>
          </a:p>
        </p:txBody>
      </p:sp>
      <p:sp>
        <p:nvSpPr>
          <p:cNvPr id="7" name="Text 4"/>
          <p:cNvSpPr/>
          <p:nvPr/>
        </p:nvSpPr>
        <p:spPr>
          <a:xfrm>
            <a:off x="5120640" y="1920240"/>
            <a:ext cx="6400800" cy="2103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7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know toileting can feel like a big step. The </a:t>
            </a:r>
            <a:r>
              <a:rPr lang="en-US" sz="1700" b="1" dirty="0">
                <a:solidFill>
                  <a:srgbClr val="EA131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Institute of Health Visiting's new Potty Training Guide</a:t>
            </a:r>
            <a:r>
              <a:rPr lang="en-US" sz="17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is backed by Government and free for parents, carers, schools and early years settings — with clear, practical steps for getting started at home.</a:t>
            </a:r>
            <a:endParaRPr lang="en-US" sz="1700" dirty="0"/>
          </a:p>
        </p:txBody>
      </p:sp>
      <p:sp>
        <p:nvSpPr>
          <p:cNvPr id="8" name="Shape 5"/>
          <p:cNvSpPr/>
          <p:nvPr/>
        </p:nvSpPr>
        <p:spPr>
          <a:xfrm>
            <a:off x="5120640" y="4206240"/>
            <a:ext cx="6400800" cy="1737360"/>
          </a:xfrm>
          <a:prstGeom prst="roundRect">
            <a:avLst>
              <a:gd name="adj" fmla="val 6316"/>
            </a:avLst>
          </a:prstGeom>
          <a:solidFill>
            <a:srgbClr val="FBF6E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Shape 6"/>
          <p:cNvSpPr/>
          <p:nvPr/>
        </p:nvSpPr>
        <p:spPr>
          <a:xfrm>
            <a:off x="5394960" y="4434840"/>
            <a:ext cx="777240" cy="777240"/>
          </a:xfrm>
          <a:prstGeom prst="ellipse">
            <a:avLst/>
          </a:prstGeom>
          <a:solidFill>
            <a:srgbClr val="1C7D8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0" name="Image 1" descr="/home/claude/build/icon_toile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6001" y="4535881"/>
            <a:ext cx="575158" cy="575158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400800" y="4343400"/>
            <a:ext cx="493776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We'll share the link via ParentHub — do ask us if you'd like a copy or a chat about where to start.</a:t>
            </a:r>
            <a:endParaRPr lang="en-US" sz="1350" dirty="0"/>
          </a:p>
        </p:txBody>
      </p:sp>
      <p:sp>
        <p:nvSpPr>
          <p:cNvPr id="12" name="Text 8"/>
          <p:cNvSpPr/>
          <p:nvPr/>
        </p:nvSpPr>
        <p:spPr>
          <a:xfrm>
            <a:off x="11475720" y="6510528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1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EA13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961120" y="-2286000"/>
            <a:ext cx="5486400" cy="5486400"/>
          </a:xfrm>
          <a:prstGeom prst="ellipse">
            <a:avLst/>
          </a:prstGeom>
          <a:solidFill>
            <a:srgbClr val="A80D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822960" y="1737360"/>
            <a:ext cx="914400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Thank you!</a:t>
            </a:r>
            <a:endParaRPr lang="en-US" sz="4800" dirty="0"/>
          </a:p>
        </p:txBody>
      </p:sp>
      <p:sp>
        <p:nvSpPr>
          <p:cNvPr id="4" name="Text 2"/>
          <p:cNvSpPr/>
          <p:nvPr/>
        </p:nvSpPr>
        <p:spPr>
          <a:xfrm>
            <a:off x="822960" y="2743200"/>
            <a:ext cx="86868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i="1" dirty="0">
                <a:solidFill>
                  <a:srgbClr val="F0C9C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can't wait to welcome your child in September.</a:t>
            </a:r>
            <a:endParaRPr lang="en-US" sz="1900" dirty="0"/>
          </a:p>
        </p:txBody>
      </p:sp>
      <p:sp>
        <p:nvSpPr>
          <p:cNvPr id="5" name="Shape 3"/>
          <p:cNvSpPr/>
          <p:nvPr/>
        </p:nvSpPr>
        <p:spPr>
          <a:xfrm>
            <a:off x="822960" y="3657600"/>
            <a:ext cx="10332720" cy="2377440"/>
          </a:xfrm>
          <a:prstGeom prst="roundRect">
            <a:avLst>
              <a:gd name="adj" fmla="val 5385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1188720" y="3977640"/>
            <a:ext cx="1828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EA131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Telephone: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3017520" y="3977640"/>
            <a:ext cx="7772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01332 880449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1188720" y="4572000"/>
            <a:ext cx="1828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EA131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Email: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3017520" y="4572000"/>
            <a:ext cx="7772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enquiries@kilburn-inf.derbyshire.sch.uk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1188720" y="5166360"/>
            <a:ext cx="1828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EA131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Address: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3017520" y="5166360"/>
            <a:ext cx="7772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Flat, Kilburn, Belper, Derbyshire, DE56 0LA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1188720" y="6063449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Any questions at all — please just ask</a:t>
            </a:r>
            <a:r>
              <a:rPr lang="en-US" sz="1300" i="1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11475720" y="6510528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57D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1299</Words>
  <Application>Microsoft Office PowerPoint</Application>
  <PresentationFormat>Widescreen</PresentationFormat>
  <Paragraphs>196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J Baillie</cp:lastModifiedBy>
  <cp:revision>2</cp:revision>
  <dcterms:created xsi:type="dcterms:W3CDTF">2026-07-12T08:38:23Z</dcterms:created>
  <dcterms:modified xsi:type="dcterms:W3CDTF">2026-07-15T14:44:52Z</dcterms:modified>
</cp:coreProperties>
</file>